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8" r:id="rId2"/>
    <p:sldId id="291" r:id="rId3"/>
    <p:sldId id="292" r:id="rId4"/>
    <p:sldId id="293" r:id="rId5"/>
    <p:sldId id="294" r:id="rId6"/>
    <p:sldId id="295" r:id="rId7"/>
    <p:sldId id="259" r:id="rId8"/>
    <p:sldId id="274" r:id="rId9"/>
    <p:sldId id="265" r:id="rId10"/>
    <p:sldId id="299" r:id="rId11"/>
    <p:sldId id="298" r:id="rId12"/>
    <p:sldId id="300" r:id="rId13"/>
    <p:sldId id="276" r:id="rId14"/>
    <p:sldId id="296" r:id="rId15"/>
    <p:sldId id="275" r:id="rId16"/>
    <p:sldId id="277" r:id="rId17"/>
    <p:sldId id="278" r:id="rId18"/>
    <p:sldId id="279" r:id="rId19"/>
    <p:sldId id="281" r:id="rId20"/>
    <p:sldId id="282" r:id="rId21"/>
    <p:sldId id="283" r:id="rId22"/>
    <p:sldId id="301" r:id="rId23"/>
    <p:sldId id="288" r:id="rId24"/>
    <p:sldId id="302"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68"/>
    <p:restoredTop sz="83646"/>
  </p:normalViewPr>
  <p:slideViewPr>
    <p:cSldViewPr snapToGrid="0">
      <p:cViewPr varScale="1">
        <p:scale>
          <a:sx n="100" d="100"/>
          <a:sy n="100" d="100"/>
        </p:scale>
        <p:origin x="840"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0459B5-6D7D-9F47-97CD-71A657E7B7BC}" type="datetimeFigureOut">
              <a:rPr kumimoji="1" lang="zh-CN" altLang="en-US" smtClean="0"/>
              <a:t>2023/3/22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5010DE-BDAE-AE49-B4C9-1BD45CD88683}" type="slidenum">
              <a:rPr kumimoji="1" lang="zh-CN" altLang="en-US" smtClean="0"/>
              <a:t>‹#›</a:t>
            </a:fld>
            <a:endParaRPr kumimoji="1" lang="zh-CN" altLang="en-US"/>
          </a:p>
        </p:txBody>
      </p:sp>
    </p:spTree>
    <p:extLst>
      <p:ext uri="{BB962C8B-B14F-4D97-AF65-F5344CB8AC3E}">
        <p14:creationId xmlns:p14="http://schemas.microsoft.com/office/powerpoint/2010/main" val="1790943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35010DE-BDAE-AE49-B4C9-1BD45CD88683}" type="slidenum">
              <a:rPr kumimoji="1" lang="zh-CN" altLang="en-US" smtClean="0"/>
              <a:t>1</a:t>
            </a:fld>
            <a:endParaRPr kumimoji="1" lang="zh-CN" altLang="en-US"/>
          </a:p>
        </p:txBody>
      </p:sp>
    </p:spTree>
    <p:extLst>
      <p:ext uri="{BB962C8B-B14F-4D97-AF65-F5344CB8AC3E}">
        <p14:creationId xmlns:p14="http://schemas.microsoft.com/office/powerpoint/2010/main" val="19877332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Diffusion-LM</a:t>
            </a:r>
            <a:r>
              <a:rPr kumimoji="1" lang="zh-CN" altLang="en-US" dirty="0"/>
              <a:t>在原损失函数的基础上加上了</a:t>
            </a:r>
            <a:r>
              <a:rPr kumimoji="1" lang="en-US" altLang="zh-CN" dirty="0"/>
              <a:t>Embedding</a:t>
            </a:r>
            <a:r>
              <a:rPr kumimoji="1" lang="zh-CN" altLang="en-US" dirty="0"/>
              <a:t>和</a:t>
            </a:r>
            <a:r>
              <a:rPr kumimoji="1" lang="en-US" altLang="zh-CN" dirty="0"/>
              <a:t>Rounding</a:t>
            </a:r>
            <a:r>
              <a:rPr kumimoji="1" lang="zh-CN" altLang="en-US" dirty="0"/>
              <a:t>的部分。</a:t>
            </a:r>
          </a:p>
        </p:txBody>
      </p:sp>
      <p:sp>
        <p:nvSpPr>
          <p:cNvPr id="4" name="灯片编号占位符 3"/>
          <p:cNvSpPr>
            <a:spLocks noGrp="1"/>
          </p:cNvSpPr>
          <p:nvPr>
            <p:ph type="sldNum" sz="quarter" idx="5"/>
          </p:nvPr>
        </p:nvSpPr>
        <p:spPr/>
        <p:txBody>
          <a:bodyPr/>
          <a:lstStyle/>
          <a:p>
            <a:fld id="{035010DE-BDAE-AE49-B4C9-1BD45CD88683}" type="slidenum">
              <a:rPr kumimoji="1" lang="zh-CN" altLang="en-US" smtClean="0"/>
              <a:t>10</a:t>
            </a:fld>
            <a:endParaRPr kumimoji="1" lang="zh-CN" altLang="en-US"/>
          </a:p>
        </p:txBody>
      </p:sp>
    </p:spTree>
    <p:extLst>
      <p:ext uri="{BB962C8B-B14F-4D97-AF65-F5344CB8AC3E}">
        <p14:creationId xmlns:p14="http://schemas.microsoft.com/office/powerpoint/2010/main" val="2965706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并且它还修改了</a:t>
            </a:r>
            <a:r>
              <a:rPr kumimoji="1" lang="en-US" altLang="zh-CN" dirty="0"/>
              <a:t>Denoising</a:t>
            </a:r>
            <a:r>
              <a:rPr kumimoji="1" lang="zh-CN" altLang="en-US" dirty="0"/>
              <a:t>和</a:t>
            </a:r>
            <a:r>
              <a:rPr kumimoji="1" lang="en-US" altLang="zh-CN" dirty="0"/>
              <a:t>Nosing</a:t>
            </a:r>
            <a:r>
              <a:rPr kumimoji="1" lang="zh-CN" altLang="en-US" dirty="0"/>
              <a:t>的部分，迫使神经网络在每个</a:t>
            </a:r>
            <a:r>
              <a:rPr kumimoji="1" lang="en-US" altLang="zh-CN" dirty="0"/>
              <a:t>Loss</a:t>
            </a:r>
            <a:r>
              <a:rPr kumimoji="1" lang="zh-CN" altLang="en-US" dirty="0"/>
              <a:t>中预测 </a:t>
            </a:r>
            <a:r>
              <a:rPr kumimoji="1" lang="en" altLang="zh-CN" dirty="0"/>
              <a:t>x_0</a:t>
            </a:r>
            <a:r>
              <a:rPr kumimoji="1" lang="zh-CN" altLang="en" dirty="0"/>
              <a:t>，</a:t>
            </a:r>
            <a:r>
              <a:rPr kumimoji="1" lang="zh-CN" altLang="en-US" dirty="0"/>
              <a:t>原因是用这个</a:t>
            </a:r>
            <a:r>
              <a:rPr kumimoji="1" lang="en-US" altLang="zh-CN" dirty="0"/>
              <a:t>Loss</a:t>
            </a:r>
            <a:r>
              <a:rPr kumimoji="1" lang="zh-CN" altLang="en-US" dirty="0"/>
              <a:t>训练的模型预测的</a:t>
            </a:r>
            <a:r>
              <a:rPr kumimoji="1" lang="en" altLang="zh-CN" dirty="0"/>
              <a:t>x_0 </a:t>
            </a:r>
            <a:r>
              <a:rPr kumimoji="1" lang="zh-CN" altLang="en-US" dirty="0"/>
              <a:t>可以更精确地</a:t>
            </a:r>
            <a:r>
              <a:rPr kumimoji="1" lang="en-US" altLang="zh-CN" dirty="0"/>
              <a:t>Rounding</a:t>
            </a:r>
            <a:r>
              <a:rPr kumimoji="1" lang="zh-CN" altLang="en-US" dirty="0"/>
              <a:t>到词向量。</a:t>
            </a:r>
          </a:p>
        </p:txBody>
      </p:sp>
      <p:sp>
        <p:nvSpPr>
          <p:cNvPr id="4" name="灯片编号占位符 3"/>
          <p:cNvSpPr>
            <a:spLocks noGrp="1"/>
          </p:cNvSpPr>
          <p:nvPr>
            <p:ph type="sldNum" sz="quarter" idx="5"/>
          </p:nvPr>
        </p:nvSpPr>
        <p:spPr/>
        <p:txBody>
          <a:bodyPr/>
          <a:lstStyle/>
          <a:p>
            <a:fld id="{035010DE-BDAE-AE49-B4C9-1BD45CD88683}" type="slidenum">
              <a:rPr kumimoji="1" lang="zh-CN" altLang="en-US" smtClean="0"/>
              <a:t>11</a:t>
            </a:fld>
            <a:endParaRPr kumimoji="1" lang="zh-CN" altLang="en-US"/>
          </a:p>
        </p:txBody>
      </p:sp>
    </p:spTree>
    <p:extLst>
      <p:ext uri="{BB962C8B-B14F-4D97-AF65-F5344CB8AC3E}">
        <p14:creationId xmlns:p14="http://schemas.microsoft.com/office/powerpoint/2010/main" val="2964688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原先的</a:t>
            </a:r>
            <a:r>
              <a:rPr kumimoji="1" lang="en-US" altLang="zh-CN" dirty="0"/>
              <a:t>x</a:t>
            </a:r>
            <a:r>
              <a:rPr kumimoji="1" lang="zh-CN" altLang="en-US" dirty="0"/>
              <a:t>在这里对应着</a:t>
            </a:r>
            <a:r>
              <a:rPr kumimoji="1" lang="en-US" altLang="zh-CN" dirty="0"/>
              <a:t>z</a:t>
            </a:r>
            <a:r>
              <a:rPr kumimoji="1" lang="zh-CN" altLang="en-US" dirty="0"/>
              <a:t>，这篇文章的改动很简单，原本学习的是对整个文本</a:t>
            </a:r>
            <a:r>
              <a:rPr kumimoji="1" lang="en-US" altLang="zh-CN" dirty="0"/>
              <a:t>noising</a:t>
            </a:r>
            <a:r>
              <a:rPr kumimoji="1" lang="zh-CN" altLang="en-US" dirty="0"/>
              <a:t>和</a:t>
            </a:r>
            <a:r>
              <a:rPr kumimoji="1" lang="en-US" altLang="zh-CN" dirty="0"/>
              <a:t>denoising</a:t>
            </a:r>
            <a:r>
              <a:rPr kumimoji="1" lang="zh-CN" altLang="en-US" dirty="0"/>
              <a:t>的过程，现在学习对</a:t>
            </a:r>
            <a:r>
              <a:rPr kumimoji="1" lang="en-US" altLang="zh-CN" dirty="0"/>
              <a:t>y</a:t>
            </a:r>
            <a:r>
              <a:rPr kumimoji="1" lang="zh-CN" altLang="en-US" dirty="0"/>
              <a:t> </a:t>
            </a:r>
            <a:r>
              <a:rPr kumimoji="1" lang="en-US" altLang="zh-CN" dirty="0"/>
              <a:t>noising</a:t>
            </a:r>
            <a:r>
              <a:rPr kumimoji="1" lang="zh-CN" altLang="en-US" dirty="0"/>
              <a:t>和</a:t>
            </a:r>
            <a:r>
              <a:rPr kumimoji="1" lang="en-US" altLang="zh-CN" dirty="0"/>
              <a:t>denoising</a:t>
            </a:r>
            <a:r>
              <a:rPr kumimoji="1" lang="zh-CN" altLang="en-US" dirty="0"/>
              <a:t>的过程。这里</a:t>
            </a:r>
            <a:r>
              <a:rPr kumimoji="1" lang="en-US" altLang="zh-CN" dirty="0"/>
              <a:t>x</a:t>
            </a:r>
            <a:r>
              <a:rPr kumimoji="1" lang="zh-CN" altLang="en-US" dirty="0"/>
              <a:t>指的是输入也就是</a:t>
            </a:r>
            <a:r>
              <a:rPr kumimoji="1" lang="en-US" altLang="zh-CN" dirty="0"/>
              <a:t>condition</a:t>
            </a:r>
            <a:r>
              <a:rPr kumimoji="1" lang="zh-CN" altLang="en-US" dirty="0"/>
              <a:t>，</a:t>
            </a:r>
            <a:r>
              <a:rPr kumimoji="1" lang="en-US" altLang="zh-CN" dirty="0"/>
              <a:t>y</a:t>
            </a:r>
            <a:r>
              <a:rPr kumimoji="1" lang="zh-CN" altLang="en-US" dirty="0"/>
              <a:t>指的是给定</a:t>
            </a:r>
            <a:r>
              <a:rPr kumimoji="1" lang="en-US" altLang="zh-CN" dirty="0"/>
              <a:t>condition</a:t>
            </a:r>
            <a:r>
              <a:rPr kumimoji="1" lang="zh-CN" altLang="en-US" dirty="0"/>
              <a:t>需要生成的输出。</a:t>
            </a:r>
          </a:p>
        </p:txBody>
      </p:sp>
      <p:sp>
        <p:nvSpPr>
          <p:cNvPr id="4" name="灯片编号占位符 3"/>
          <p:cNvSpPr>
            <a:spLocks noGrp="1"/>
          </p:cNvSpPr>
          <p:nvPr>
            <p:ph type="sldNum" sz="quarter" idx="5"/>
          </p:nvPr>
        </p:nvSpPr>
        <p:spPr/>
        <p:txBody>
          <a:bodyPr/>
          <a:lstStyle/>
          <a:p>
            <a:fld id="{035010DE-BDAE-AE49-B4C9-1BD45CD88683}" type="slidenum">
              <a:rPr kumimoji="1" lang="zh-CN" altLang="en-US" smtClean="0"/>
              <a:t>12</a:t>
            </a:fld>
            <a:endParaRPr kumimoji="1" lang="zh-CN" altLang="en-US"/>
          </a:p>
        </p:txBody>
      </p:sp>
    </p:spTree>
    <p:extLst>
      <p:ext uri="{BB962C8B-B14F-4D97-AF65-F5344CB8AC3E}">
        <p14:creationId xmlns:p14="http://schemas.microsoft.com/office/powerpoint/2010/main" val="4192871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Diffusion-LM</a:t>
            </a:r>
          </a:p>
          <a:p>
            <a:endParaRPr kumimoji="1" lang="en-US" altLang="zh-CN" dirty="0"/>
          </a:p>
          <a:p>
            <a:r>
              <a:rPr kumimoji="1" lang="zh-CN" altLang="en-US" dirty="0"/>
              <a:t>训练和推理方法</a:t>
            </a:r>
          </a:p>
          <a:p>
            <a:r>
              <a:rPr kumimoji="1" lang="en-US" altLang="zh-CN" dirty="0"/>
              <a:t>NLP </a:t>
            </a:r>
            <a:r>
              <a:rPr kumimoji="1" lang="zh-CN" altLang="en-US" dirty="0"/>
              <a:t>数据集的高度多样性和长扩散步骤通常会导致训练不足。</a:t>
            </a:r>
          </a:p>
          <a:p>
            <a:r>
              <a:rPr kumimoji="1" lang="zh-CN" altLang="en-US" dirty="0"/>
              <a:t>直观上，重要性加权采样算法会在𝐿</a:t>
            </a:r>
            <a:r>
              <a:rPr kumimoji="1" lang="en-US" altLang="zh-CN" dirty="0"/>
              <a:t>_𝑡</a:t>
            </a:r>
            <a:r>
              <a:rPr kumimoji="1" lang="zh-CN" altLang="en-US" dirty="0"/>
              <a:t>较大的扩散步骤上花费更多的步骤，反之亦然。</a:t>
            </a:r>
          </a:p>
          <a:p>
            <a:endParaRPr kumimoji="1" lang="zh-CN" altLang="en-US" dirty="0"/>
          </a:p>
          <a:p>
            <a:r>
              <a:rPr kumimoji="1" lang="zh-CN" altLang="en-US" dirty="0"/>
              <a:t>给定条件 </a:t>
            </a:r>
            <a:r>
              <a:rPr kumimoji="1" lang="en-US" altLang="zh-CN" dirty="0"/>
              <a:t>EMB(𝑤_𝑥)</a:t>
            </a:r>
            <a:r>
              <a:rPr kumimoji="1" lang="zh-CN" altLang="en-US" dirty="0"/>
              <a:t>，随机采样 </a:t>
            </a:r>
            <a:r>
              <a:rPr kumimoji="1" lang="en-US" altLang="zh-CN" dirty="0"/>
              <a:t>y_𝑇∼𝑁(0,𝐼) </a:t>
            </a:r>
            <a:r>
              <a:rPr kumimoji="1" lang="zh-CN" altLang="en-US" dirty="0"/>
              <a:t>并将𝑦</a:t>
            </a:r>
            <a:r>
              <a:rPr kumimoji="1" lang="en-US" altLang="zh-CN" dirty="0"/>
              <a:t>_𝑇 </a:t>
            </a:r>
            <a:r>
              <a:rPr kumimoji="1" lang="zh-CN" altLang="en-US" dirty="0"/>
              <a:t>与 </a:t>
            </a:r>
            <a:r>
              <a:rPr kumimoji="1" lang="en-US" altLang="zh-CN" dirty="0"/>
              <a:t>EMB(𝑤_𝑥) </a:t>
            </a:r>
            <a:r>
              <a:rPr kumimoji="1" lang="zh-CN" altLang="en-US" dirty="0"/>
              <a:t>连接以获得𝑧</a:t>
            </a:r>
            <a:r>
              <a:rPr kumimoji="1" lang="en-US" altLang="zh-CN" dirty="0"/>
              <a:t>_𝑇 </a:t>
            </a:r>
            <a:r>
              <a:rPr kumimoji="1" lang="zh-CN" altLang="en-US" dirty="0"/>
              <a:t>并重复相反的过程直到到达𝑧</a:t>
            </a:r>
            <a:r>
              <a:rPr kumimoji="1" lang="en-US" altLang="zh-CN" dirty="0"/>
              <a:t>_0</a:t>
            </a:r>
            <a:r>
              <a:rPr kumimoji="1" lang="zh-CN" altLang="en-US" dirty="0"/>
              <a:t>。</a:t>
            </a:r>
          </a:p>
          <a:p>
            <a:r>
              <a:rPr kumimoji="1" lang="zh-CN" altLang="en-US" dirty="0"/>
              <a:t>对𝑧</a:t>
            </a:r>
            <a:r>
              <a:rPr kumimoji="1" lang="en-US" altLang="zh-CN" dirty="0"/>
              <a:t>_𝑡 </a:t>
            </a:r>
            <a:r>
              <a:rPr kumimoji="1" lang="zh-CN" altLang="en-US" dirty="0"/>
              <a:t>进行舍入以将其映射回词嵌入空间。</a:t>
            </a:r>
          </a:p>
          <a:p>
            <a:r>
              <a:rPr kumimoji="1" lang="zh-CN" altLang="en-US" dirty="0"/>
              <a:t>将恢复的𝑧</a:t>
            </a:r>
            <a:r>
              <a:rPr kumimoji="1" lang="en-US" altLang="zh-CN" dirty="0"/>
              <a:t>_(𝑡−1)</a:t>
            </a:r>
            <a:r>
              <a:rPr kumimoji="1" lang="zh-CN" altLang="en-US" dirty="0"/>
              <a:t>中属于𝑤</a:t>
            </a:r>
            <a:r>
              <a:rPr kumimoji="1" lang="en-US" altLang="zh-CN" dirty="0"/>
              <a:t>_𝑥</a:t>
            </a:r>
            <a:r>
              <a:rPr kumimoji="1" lang="zh-CN" altLang="en-US" dirty="0"/>
              <a:t>的部分替换为原来的𝑥</a:t>
            </a:r>
            <a:r>
              <a:rPr kumimoji="1" lang="en-US" altLang="zh-CN" dirty="0"/>
              <a:t>_0</a:t>
            </a:r>
            <a:r>
              <a:rPr kumimoji="1" lang="zh-CN" altLang="en-US" dirty="0"/>
              <a:t>。</a:t>
            </a:r>
          </a:p>
          <a:p>
            <a:endParaRPr kumimoji="1" lang="zh-CN" altLang="en-US" dirty="0"/>
          </a:p>
        </p:txBody>
      </p:sp>
      <p:sp>
        <p:nvSpPr>
          <p:cNvPr id="4" name="灯片编号占位符 3"/>
          <p:cNvSpPr>
            <a:spLocks noGrp="1"/>
          </p:cNvSpPr>
          <p:nvPr>
            <p:ph type="sldNum" sz="quarter" idx="5"/>
          </p:nvPr>
        </p:nvSpPr>
        <p:spPr/>
        <p:txBody>
          <a:bodyPr/>
          <a:lstStyle/>
          <a:p>
            <a:fld id="{035010DE-BDAE-AE49-B4C9-1BD45CD88683}" type="slidenum">
              <a:rPr kumimoji="1" lang="zh-CN" altLang="en-US" smtClean="0"/>
              <a:t>13</a:t>
            </a:fld>
            <a:endParaRPr kumimoji="1" lang="zh-CN" altLang="en-US"/>
          </a:p>
        </p:txBody>
      </p:sp>
    </p:spTree>
    <p:extLst>
      <p:ext uri="{BB962C8B-B14F-4D97-AF65-F5344CB8AC3E}">
        <p14:creationId xmlns:p14="http://schemas.microsoft.com/office/powerpoint/2010/main" val="1068584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最小贝叶斯风险解码</a:t>
            </a:r>
          </a:p>
          <a:p>
            <a:r>
              <a:rPr kumimoji="1" lang="zh-CN" altLang="en-US" dirty="0"/>
              <a:t>从不同的随机种子生成一组候选样本𝑆</a:t>
            </a:r>
          </a:p>
          <a:p>
            <a:endParaRPr kumimoji="1" lang="en-US" altLang="zh-CN" dirty="0"/>
          </a:p>
          <a:p>
            <a:r>
              <a:rPr kumimoji="1" lang="zh-CN" altLang="en-US" dirty="0"/>
              <a:t>在</a:t>
            </a:r>
            <a:r>
              <a:rPr lang="en" altLang="zh-CN" sz="1200" b="0" i="0" dirty="0">
                <a:effectLst/>
                <a:latin typeface="Arial" panose="020B0604020202020204" pitchFamily="34" charset="0"/>
              </a:rPr>
              <a:t>Clamping</a:t>
            </a:r>
            <a:r>
              <a:rPr kumimoji="1" lang="zh-CN" altLang="en-US" dirty="0"/>
              <a:t>技巧中，该模型另外将预测映射到其最近的词嵌入序列。</a:t>
            </a:r>
          </a:p>
          <a:p>
            <a:r>
              <a:rPr lang="en" altLang="zh-CN" sz="1200" b="0" i="0" dirty="0">
                <a:effectLst/>
                <a:latin typeface="Arial" panose="020B0604020202020204" pitchFamily="34" charset="0"/>
              </a:rPr>
              <a:t>Clamping</a:t>
            </a:r>
            <a:r>
              <a:rPr kumimoji="1" lang="zh-CN" altLang="en-US" dirty="0"/>
              <a:t>技巧强制预测向量在中间扩散步骤中使用一个词，使向量预测更加精确并减少舍入误差。</a:t>
            </a:r>
          </a:p>
          <a:p>
            <a:endParaRPr kumimoji="1" lang="zh-CN" altLang="en-US" dirty="0"/>
          </a:p>
        </p:txBody>
      </p:sp>
      <p:sp>
        <p:nvSpPr>
          <p:cNvPr id="4" name="灯片编号占位符 3"/>
          <p:cNvSpPr>
            <a:spLocks noGrp="1"/>
          </p:cNvSpPr>
          <p:nvPr>
            <p:ph type="sldNum" sz="quarter" idx="5"/>
          </p:nvPr>
        </p:nvSpPr>
        <p:spPr/>
        <p:txBody>
          <a:bodyPr/>
          <a:lstStyle/>
          <a:p>
            <a:fld id="{035010DE-BDAE-AE49-B4C9-1BD45CD88683}" type="slidenum">
              <a:rPr kumimoji="1" lang="zh-CN" altLang="en-US" smtClean="0"/>
              <a:t>14</a:t>
            </a:fld>
            <a:endParaRPr kumimoji="1" lang="zh-CN" altLang="en-US"/>
          </a:p>
        </p:txBody>
      </p:sp>
    </p:spTree>
    <p:extLst>
      <p:ext uri="{BB962C8B-B14F-4D97-AF65-F5344CB8AC3E}">
        <p14:creationId xmlns:p14="http://schemas.microsoft.com/office/powerpoint/2010/main" val="3154579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35010DE-BDAE-AE49-B4C9-1BD45CD88683}" type="slidenum">
              <a:rPr kumimoji="1" lang="zh-CN" altLang="en-US" smtClean="0"/>
              <a:t>15</a:t>
            </a:fld>
            <a:endParaRPr kumimoji="1" lang="zh-CN" altLang="en-US"/>
          </a:p>
        </p:txBody>
      </p:sp>
    </p:spTree>
    <p:extLst>
      <p:ext uri="{BB962C8B-B14F-4D97-AF65-F5344CB8AC3E}">
        <p14:creationId xmlns:p14="http://schemas.microsoft.com/office/powerpoint/2010/main" val="2255963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任务和数据集</a:t>
            </a:r>
          </a:p>
          <a:p>
            <a:r>
              <a:rPr kumimoji="1" lang="zh-CN" altLang="en-US" dirty="0"/>
              <a:t>开放领域对话</a:t>
            </a:r>
          </a:p>
          <a:p>
            <a:r>
              <a:rPr kumimoji="1" lang="zh-CN" altLang="en-US" dirty="0"/>
              <a:t>在给定对话上下文的情况下生成信息丰富的响应。</a:t>
            </a:r>
          </a:p>
          <a:p>
            <a:r>
              <a:rPr kumimoji="1" lang="en" altLang="zh-CN" dirty="0"/>
              <a:t>Commonsense Conversation </a:t>
            </a:r>
            <a:r>
              <a:rPr kumimoji="1" lang="zh-CN" altLang="en-US" dirty="0"/>
              <a:t>数据集（</a:t>
            </a:r>
            <a:r>
              <a:rPr kumimoji="1" lang="en-US" altLang="zh-CN" dirty="0"/>
              <a:t>300 </a:t>
            </a:r>
            <a:r>
              <a:rPr kumimoji="1" lang="zh-CN" altLang="en-US" dirty="0"/>
              <a:t>万个对话对）</a:t>
            </a:r>
          </a:p>
          <a:p>
            <a:r>
              <a:rPr kumimoji="1" lang="zh-CN" altLang="en-US" dirty="0"/>
              <a:t>问题生成</a:t>
            </a:r>
          </a:p>
          <a:p>
            <a:r>
              <a:rPr kumimoji="1" lang="zh-CN" altLang="en-US" dirty="0"/>
              <a:t>在给定上下文作为输入的情况下生成问题。</a:t>
            </a:r>
          </a:p>
          <a:p>
            <a:r>
              <a:rPr kumimoji="1" lang="en" altLang="zh-CN" dirty="0"/>
              <a:t>Quasar-T</a:t>
            </a:r>
            <a:r>
              <a:rPr kumimoji="1" lang="zh-CN" altLang="en" dirty="0"/>
              <a:t>（</a:t>
            </a:r>
            <a:r>
              <a:rPr kumimoji="1" lang="en" altLang="zh-CN" dirty="0"/>
              <a:t>119K </a:t>
            </a:r>
            <a:r>
              <a:rPr kumimoji="1" lang="zh-CN" altLang="en-US" dirty="0"/>
              <a:t>文档</a:t>
            </a:r>
            <a:r>
              <a:rPr kumimoji="1" lang="en-US" altLang="zh-CN" dirty="0"/>
              <a:t>-</a:t>
            </a:r>
            <a:r>
              <a:rPr kumimoji="1" lang="zh-CN" altLang="en-US" dirty="0"/>
              <a:t>问题对）</a:t>
            </a:r>
          </a:p>
          <a:p>
            <a:r>
              <a:rPr kumimoji="1" lang="zh-CN" altLang="en-US" dirty="0"/>
              <a:t>文本简化</a:t>
            </a:r>
          </a:p>
          <a:p>
            <a:r>
              <a:rPr kumimoji="1" lang="zh-CN" altLang="en-US" dirty="0"/>
              <a:t>将复杂的文本修改为具有简化语法和单词选择的序列。</a:t>
            </a:r>
          </a:p>
          <a:p>
            <a:r>
              <a:rPr kumimoji="1" lang="zh-CN" altLang="en-US" dirty="0"/>
              <a:t>一个由 </a:t>
            </a:r>
            <a:r>
              <a:rPr kumimoji="1" lang="en-US" altLang="zh-CN" dirty="0"/>
              <a:t>677</a:t>
            </a:r>
            <a:r>
              <a:rPr kumimoji="1" lang="en" altLang="zh-CN" dirty="0"/>
              <a:t>K </a:t>
            </a:r>
            <a:r>
              <a:rPr kumimoji="1" lang="zh-CN" altLang="en-US" dirty="0"/>
              <a:t>个复杂</a:t>
            </a:r>
            <a:r>
              <a:rPr kumimoji="1" lang="en-US" altLang="zh-CN" dirty="0"/>
              <a:t>-</a:t>
            </a:r>
            <a:r>
              <a:rPr kumimoji="1" lang="zh-CN" altLang="en-US" dirty="0"/>
              <a:t>简单句子组成的语料库，具有修订对齐</a:t>
            </a:r>
          </a:p>
          <a:p>
            <a:r>
              <a:rPr kumimoji="1" lang="zh-CN" altLang="en-US" dirty="0"/>
              <a:t>释义</a:t>
            </a:r>
          </a:p>
          <a:p>
            <a:r>
              <a:rPr kumimoji="1" lang="zh-CN" altLang="en-US" dirty="0"/>
              <a:t>用相同的语言生成替代的表面形式来表达相同的语义内容。</a:t>
            </a:r>
          </a:p>
          <a:p>
            <a:r>
              <a:rPr kumimoji="1" lang="en" altLang="zh-CN" dirty="0"/>
              <a:t>QQP</a:t>
            </a:r>
            <a:r>
              <a:rPr kumimoji="1" lang="zh-CN" altLang="en" dirty="0"/>
              <a:t>（</a:t>
            </a:r>
            <a:r>
              <a:rPr kumimoji="1" lang="en" altLang="zh-CN" dirty="0"/>
              <a:t>147K </a:t>
            </a:r>
            <a:r>
              <a:rPr kumimoji="1" lang="zh-CN" altLang="en-US" dirty="0"/>
              <a:t>正对）</a:t>
            </a:r>
          </a:p>
          <a:p>
            <a:r>
              <a:rPr kumimoji="1" lang="zh-CN" altLang="en-US" dirty="0"/>
              <a:t>基线</a:t>
            </a:r>
          </a:p>
          <a:p>
            <a:r>
              <a:rPr kumimoji="1" lang="en-US" altLang="zh-CN" dirty="0"/>
              <a:t>AR</a:t>
            </a:r>
            <a:endParaRPr kumimoji="1" lang="zh-CN" altLang="en-US" dirty="0"/>
          </a:p>
          <a:p>
            <a:r>
              <a:rPr kumimoji="1" lang="zh-CN" altLang="en-US" dirty="0"/>
              <a:t>训练：</a:t>
            </a:r>
            <a:r>
              <a:rPr kumimoji="1" lang="en" altLang="zh-CN" dirty="0"/>
              <a:t>GRU with attention </a:t>
            </a:r>
            <a:r>
              <a:rPr kumimoji="1" lang="zh-CN" altLang="en-US" dirty="0"/>
              <a:t>和 </a:t>
            </a:r>
            <a:r>
              <a:rPr kumimoji="1" lang="en" altLang="zh-CN" dirty="0"/>
              <a:t>Transformer</a:t>
            </a:r>
          </a:p>
          <a:p>
            <a:r>
              <a:rPr kumimoji="1" lang="zh-CN" altLang="en-US" dirty="0"/>
              <a:t>微调：</a:t>
            </a:r>
            <a:r>
              <a:rPr kumimoji="1" lang="en" altLang="zh-CN" dirty="0"/>
              <a:t>GPT2 </a:t>
            </a:r>
            <a:r>
              <a:rPr kumimoji="1" lang="zh-CN" altLang="en-US" dirty="0"/>
              <a:t>和 </a:t>
            </a:r>
            <a:r>
              <a:rPr kumimoji="1" lang="en" altLang="zh-CN" dirty="0"/>
              <a:t>GPVAE</a:t>
            </a:r>
          </a:p>
          <a:p>
            <a:r>
              <a:rPr kumimoji="1" lang="en-US" altLang="zh-CN" dirty="0"/>
              <a:t>NAR</a:t>
            </a:r>
            <a:endParaRPr kumimoji="1" lang="zh-CN" altLang="en-US" dirty="0"/>
          </a:p>
          <a:p>
            <a:r>
              <a:rPr kumimoji="1" lang="en" altLang="zh-CN" dirty="0" err="1"/>
              <a:t>LevT</a:t>
            </a:r>
            <a:r>
              <a:rPr kumimoji="1" lang="zh-CN" altLang="en" dirty="0"/>
              <a:t>（</a:t>
            </a:r>
            <a:r>
              <a:rPr kumimoji="1" lang="zh-CN" altLang="en-US" dirty="0"/>
              <a:t>一种广泛使用的强迭代</a:t>
            </a:r>
            <a:r>
              <a:rPr kumimoji="1" lang="en" altLang="zh-CN" dirty="0"/>
              <a:t>NAR</a:t>
            </a:r>
            <a:r>
              <a:rPr kumimoji="1" lang="zh-CN" altLang="en-US" dirty="0"/>
              <a:t>模式）</a:t>
            </a:r>
          </a:p>
        </p:txBody>
      </p:sp>
      <p:sp>
        <p:nvSpPr>
          <p:cNvPr id="4" name="灯片编号占位符 3"/>
          <p:cNvSpPr>
            <a:spLocks noGrp="1"/>
          </p:cNvSpPr>
          <p:nvPr>
            <p:ph type="sldNum" sz="quarter" idx="5"/>
          </p:nvPr>
        </p:nvSpPr>
        <p:spPr/>
        <p:txBody>
          <a:bodyPr/>
          <a:lstStyle/>
          <a:p>
            <a:fld id="{035010DE-BDAE-AE49-B4C9-1BD45CD88683}" type="slidenum">
              <a:rPr kumimoji="1" lang="zh-CN" altLang="en-US" smtClean="0"/>
              <a:t>16</a:t>
            </a:fld>
            <a:endParaRPr kumimoji="1" lang="zh-CN" altLang="en-US"/>
          </a:p>
        </p:txBody>
      </p:sp>
    </p:spTree>
    <p:extLst>
      <p:ext uri="{BB962C8B-B14F-4D97-AF65-F5344CB8AC3E}">
        <p14:creationId xmlns:p14="http://schemas.microsoft.com/office/powerpoint/2010/main" val="11480774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评估</a:t>
            </a:r>
          </a:p>
          <a:p>
            <a:r>
              <a:rPr kumimoji="1" lang="zh-CN" altLang="en-US" dirty="0"/>
              <a:t>质量</a:t>
            </a:r>
          </a:p>
          <a:p>
            <a:r>
              <a:rPr kumimoji="1" lang="en" altLang="zh-CN" dirty="0"/>
              <a:t>BLEU</a:t>
            </a:r>
            <a:r>
              <a:rPr kumimoji="1" lang="zh-CN" altLang="en" dirty="0"/>
              <a:t>、</a:t>
            </a:r>
            <a:r>
              <a:rPr kumimoji="1" lang="en" altLang="zh-CN" dirty="0"/>
              <a:t>ROUGE </a:t>
            </a:r>
            <a:r>
              <a:rPr kumimoji="1" lang="zh-CN" altLang="en-US" dirty="0"/>
              <a:t>和 </a:t>
            </a:r>
            <a:r>
              <a:rPr kumimoji="1" lang="en" altLang="zh-CN" dirty="0" err="1"/>
              <a:t>BERTScore</a:t>
            </a:r>
            <a:r>
              <a:rPr kumimoji="1" lang="en" altLang="zh-CN" dirty="0"/>
              <a:t> </a:t>
            </a:r>
            <a:r>
              <a:rPr kumimoji="1" lang="zh-CN" altLang="en-US" dirty="0"/>
              <a:t>得分越高，性能越好。</a:t>
            </a:r>
          </a:p>
          <a:p>
            <a:r>
              <a:rPr kumimoji="1" lang="zh-CN" altLang="en-US" dirty="0"/>
              <a:t>多样性</a:t>
            </a:r>
          </a:p>
          <a:p>
            <a:r>
              <a:rPr kumimoji="1" lang="zh-CN" altLang="en-US" dirty="0"/>
              <a:t>较低的 </a:t>
            </a:r>
            <a:r>
              <a:rPr kumimoji="1" lang="en" altLang="zh-CN" dirty="0"/>
              <a:t>dist-1 </a:t>
            </a:r>
            <a:r>
              <a:rPr kumimoji="1" lang="zh-CN" altLang="en-US" dirty="0"/>
              <a:t>表示生成的句子包含更多重复的单词。</a:t>
            </a:r>
          </a:p>
          <a:p>
            <a:r>
              <a:rPr kumimoji="1" lang="zh-CN" altLang="en-US" dirty="0"/>
              <a:t>较低的 </a:t>
            </a:r>
            <a:r>
              <a:rPr kumimoji="1" lang="en" altLang="zh-CN" dirty="0"/>
              <a:t>self-BLEU </a:t>
            </a:r>
            <a:r>
              <a:rPr kumimoji="1" lang="zh-CN" altLang="en-US" dirty="0"/>
              <a:t>和较高的 </a:t>
            </a:r>
            <a:r>
              <a:rPr kumimoji="1" lang="en" altLang="zh-CN" dirty="0"/>
              <a:t>div-4 </a:t>
            </a:r>
            <a:r>
              <a:rPr kumimoji="1" lang="zh-CN" altLang="en-US" dirty="0"/>
              <a:t>表明生成的多样性较高。</a:t>
            </a:r>
          </a:p>
          <a:p>
            <a:endParaRPr kumimoji="1" lang="zh-CN" altLang="en-US" dirty="0"/>
          </a:p>
          <a:p>
            <a:r>
              <a:rPr kumimoji="1" lang="zh-CN" altLang="en-US" dirty="0"/>
              <a:t>实施细节</a:t>
            </a:r>
          </a:p>
          <a:p>
            <a:r>
              <a:rPr kumimoji="1" lang="en" altLang="zh-CN" dirty="0"/>
              <a:t>DIFFUSEQ </a:t>
            </a:r>
            <a:r>
              <a:rPr kumimoji="1" lang="zh-CN" altLang="en-US" dirty="0"/>
              <a:t>基于具有 </a:t>
            </a:r>
            <a:r>
              <a:rPr kumimoji="1" lang="en-US" altLang="zh-CN" dirty="0"/>
              <a:t>12 </a:t>
            </a:r>
            <a:r>
              <a:rPr kumimoji="1" lang="zh-CN" altLang="en-US" dirty="0"/>
              <a:t>个注意力头的 </a:t>
            </a:r>
            <a:r>
              <a:rPr kumimoji="1" lang="en-US" altLang="zh-CN" dirty="0"/>
              <a:t>12 </a:t>
            </a:r>
            <a:r>
              <a:rPr kumimoji="1" lang="zh-CN" altLang="en-US" dirty="0"/>
              <a:t>层 </a:t>
            </a:r>
            <a:r>
              <a:rPr kumimoji="1" lang="en" altLang="zh-CN" dirty="0"/>
              <a:t>Transformer</a:t>
            </a:r>
            <a:r>
              <a:rPr kumimoji="1" lang="zh-CN" altLang="en" dirty="0"/>
              <a:t>，</a:t>
            </a:r>
            <a:r>
              <a:rPr kumimoji="1" lang="zh-CN" altLang="en-US" dirty="0"/>
              <a:t>其中时间步长嵌入类似于位置嵌入。</a:t>
            </a:r>
          </a:p>
          <a:p>
            <a:r>
              <a:rPr kumimoji="1" lang="zh-CN" altLang="en-US" dirty="0"/>
              <a:t>最大序列长度为 </a:t>
            </a:r>
            <a:r>
              <a:rPr kumimoji="1" lang="en-US" altLang="zh-CN" dirty="0"/>
              <a:t>128</a:t>
            </a:r>
            <a:r>
              <a:rPr kumimoji="1" lang="zh-CN" altLang="en-US" dirty="0"/>
              <a:t>，嵌入维度 </a:t>
            </a:r>
            <a:r>
              <a:rPr kumimoji="1" lang="en" altLang="zh-CN" dirty="0"/>
              <a:t>d = 128</a:t>
            </a:r>
            <a:r>
              <a:rPr kumimoji="1" lang="zh-CN" altLang="en" dirty="0"/>
              <a:t>，</a:t>
            </a:r>
            <a:r>
              <a:rPr kumimoji="1" lang="zh-CN" altLang="en-US" dirty="0"/>
              <a:t>扩散步骤 </a:t>
            </a:r>
            <a:r>
              <a:rPr kumimoji="1" lang="en" altLang="zh-CN" dirty="0"/>
              <a:t>T = 2,000 </a:t>
            </a:r>
            <a:r>
              <a:rPr kumimoji="1" lang="zh-CN" altLang="en-US" dirty="0"/>
              <a:t>和平方根噪声时间表。</a:t>
            </a:r>
          </a:p>
          <a:p>
            <a:r>
              <a:rPr kumimoji="1" lang="zh-CN" altLang="en-US" dirty="0"/>
              <a:t>应用字节对编码构建词汇表和多样性集束搜索（</a:t>
            </a:r>
            <a:r>
              <a:rPr kumimoji="1" lang="en" altLang="zh-CN" dirty="0"/>
              <a:t>DBS</a:t>
            </a:r>
            <a:r>
              <a:rPr kumimoji="1" lang="zh-CN" altLang="en" dirty="0"/>
              <a:t>）</a:t>
            </a:r>
            <a:r>
              <a:rPr kumimoji="1" lang="zh-CN" altLang="en-US" dirty="0"/>
              <a:t>进行采样。</a:t>
            </a:r>
          </a:p>
          <a:p>
            <a:r>
              <a:rPr kumimoji="1" lang="zh-CN" altLang="en-US" dirty="0"/>
              <a:t>使用具有候选样本大小的 </a:t>
            </a:r>
            <a:r>
              <a:rPr kumimoji="1" lang="en" altLang="zh-CN" dirty="0"/>
              <a:t>MBR </a:t>
            </a:r>
            <a:r>
              <a:rPr kumimoji="1" lang="zh-CN" altLang="en-US" dirty="0"/>
              <a:t>计算 </a:t>
            </a:r>
            <a:r>
              <a:rPr kumimoji="1" lang="en" altLang="zh-CN" dirty="0"/>
              <a:t>DIFFUSEQ </a:t>
            </a:r>
            <a:r>
              <a:rPr kumimoji="1" lang="zh-CN" altLang="en-US" dirty="0"/>
              <a:t>的准确度指标 </a:t>
            </a:r>
            <a:r>
              <a:rPr kumimoji="1" lang="en-US" altLang="zh-CN" dirty="0"/>
              <a:t>|</a:t>
            </a:r>
            <a:r>
              <a:rPr kumimoji="1" lang="en" altLang="zh-CN" dirty="0"/>
              <a:t>S| = 10</a:t>
            </a:r>
            <a:r>
              <a:rPr kumimoji="1" lang="zh-CN" altLang="en" dirty="0"/>
              <a:t>。</a:t>
            </a:r>
          </a:p>
          <a:p>
            <a:r>
              <a:rPr kumimoji="1" lang="zh-CN" altLang="en-US" dirty="0"/>
              <a:t>实验部署在 </a:t>
            </a:r>
            <a:r>
              <a:rPr kumimoji="1" lang="en" altLang="zh-CN" dirty="0"/>
              <a:t>NVIDIA A100 Tensor Core GPU </a:t>
            </a:r>
            <a:r>
              <a:rPr kumimoji="1" lang="zh-CN" altLang="en-US" dirty="0"/>
              <a:t>上，我们使用 </a:t>
            </a:r>
            <a:r>
              <a:rPr kumimoji="1" lang="en-US" altLang="zh-CN" dirty="0"/>
              <a:t>4 </a:t>
            </a:r>
            <a:r>
              <a:rPr kumimoji="1" lang="zh-CN" altLang="en-US" dirty="0"/>
              <a:t>个 </a:t>
            </a:r>
            <a:r>
              <a:rPr kumimoji="1" lang="en" altLang="zh-CN" dirty="0"/>
              <a:t>GPU </a:t>
            </a:r>
            <a:r>
              <a:rPr kumimoji="1" lang="zh-CN" altLang="en-US" dirty="0"/>
              <a:t>进行训练，使用单个 </a:t>
            </a:r>
            <a:r>
              <a:rPr kumimoji="1" lang="en" altLang="zh-CN" dirty="0"/>
              <a:t>GPU </a:t>
            </a:r>
            <a:r>
              <a:rPr kumimoji="1" lang="zh-CN" altLang="en-US" dirty="0"/>
              <a:t>进行采样。</a:t>
            </a:r>
          </a:p>
        </p:txBody>
      </p:sp>
      <p:sp>
        <p:nvSpPr>
          <p:cNvPr id="4" name="灯片编号占位符 3"/>
          <p:cNvSpPr>
            <a:spLocks noGrp="1"/>
          </p:cNvSpPr>
          <p:nvPr>
            <p:ph type="sldNum" sz="quarter" idx="5"/>
          </p:nvPr>
        </p:nvSpPr>
        <p:spPr/>
        <p:txBody>
          <a:bodyPr/>
          <a:lstStyle/>
          <a:p>
            <a:fld id="{035010DE-BDAE-AE49-B4C9-1BD45CD88683}" type="slidenum">
              <a:rPr kumimoji="1" lang="zh-CN" altLang="en-US" smtClean="0"/>
              <a:t>17</a:t>
            </a:fld>
            <a:endParaRPr kumimoji="1" lang="zh-CN" altLang="en-US"/>
          </a:p>
        </p:txBody>
      </p:sp>
    </p:spTree>
    <p:extLst>
      <p:ext uri="{BB962C8B-B14F-4D97-AF65-F5344CB8AC3E}">
        <p14:creationId xmlns:p14="http://schemas.microsoft.com/office/powerpoint/2010/main" val="919053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b="0" i="0" dirty="0">
                <a:effectLst/>
                <a:latin typeface="Arial" panose="020B0604020202020204" pitchFamily="34" charset="0"/>
              </a:rPr>
              <a:t>Trade-off between quality and diversity</a:t>
            </a:r>
            <a:endParaRPr kumimoji="1" lang="zh-CN" altLang="en-US" dirty="0"/>
          </a:p>
        </p:txBody>
      </p:sp>
      <p:sp>
        <p:nvSpPr>
          <p:cNvPr id="4" name="灯片编号占位符 3"/>
          <p:cNvSpPr>
            <a:spLocks noGrp="1"/>
          </p:cNvSpPr>
          <p:nvPr>
            <p:ph type="sldNum" sz="quarter" idx="5"/>
          </p:nvPr>
        </p:nvSpPr>
        <p:spPr/>
        <p:txBody>
          <a:bodyPr/>
          <a:lstStyle/>
          <a:p>
            <a:fld id="{035010DE-BDAE-AE49-B4C9-1BD45CD88683}" type="slidenum">
              <a:rPr kumimoji="1" lang="zh-CN" altLang="en-US" smtClean="0"/>
              <a:t>19</a:t>
            </a:fld>
            <a:endParaRPr kumimoji="1" lang="zh-CN" altLang="en-US"/>
          </a:p>
        </p:txBody>
      </p:sp>
    </p:spTree>
    <p:extLst>
      <p:ext uri="{BB962C8B-B14F-4D97-AF65-F5344CB8AC3E}">
        <p14:creationId xmlns:p14="http://schemas.microsoft.com/office/powerpoint/2010/main" val="2437735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b="0" i="0" dirty="0" err="1">
                <a:solidFill>
                  <a:srgbClr val="252525"/>
                </a:solidFill>
                <a:effectLst/>
                <a:latin typeface="Roboto" panose="02000000000000000000" pitchFamily="2" charset="0"/>
              </a:rPr>
              <a:t>LevT</a:t>
            </a:r>
            <a:r>
              <a:rPr lang="en" altLang="zh-CN" b="0" i="0" dirty="0">
                <a:solidFill>
                  <a:srgbClr val="252525"/>
                </a:solidFill>
                <a:effectLst/>
                <a:latin typeface="Roboto" panose="02000000000000000000" pitchFamily="2" charset="0"/>
              </a:rPr>
              <a:t> </a:t>
            </a:r>
            <a:r>
              <a:rPr lang="zh-CN" altLang="en-US" b="0" i="0" dirty="0">
                <a:solidFill>
                  <a:srgbClr val="252525"/>
                </a:solidFill>
                <a:effectLst/>
                <a:latin typeface="Roboto" panose="02000000000000000000" pitchFamily="2" charset="0"/>
              </a:rPr>
              <a:t>在生成之</a:t>
            </a:r>
            <a:r>
              <a:rPr lang="en-US" altLang="zh-CN" b="0" i="0" dirty="0">
                <a:solidFill>
                  <a:srgbClr val="252525"/>
                </a:solidFill>
                <a:effectLst/>
                <a:latin typeface="Roboto" panose="02000000000000000000" pitchFamily="2" charset="0"/>
              </a:rPr>
              <a:t>BLEU</a:t>
            </a:r>
            <a:r>
              <a:rPr lang="zh-CN" altLang="en-US" b="0" i="0" dirty="0">
                <a:solidFill>
                  <a:srgbClr val="252525"/>
                </a:solidFill>
                <a:effectLst/>
                <a:latin typeface="Roboto" panose="02000000000000000000" pitchFamily="2" charset="0"/>
              </a:rPr>
              <a:t>急剧增长，并在后续的过程中迅速减慢。但</a:t>
            </a:r>
            <a:r>
              <a:rPr lang="en" altLang="zh-CN" b="0" i="0" dirty="0">
                <a:solidFill>
                  <a:srgbClr val="252525"/>
                </a:solidFill>
                <a:effectLst/>
                <a:latin typeface="Roboto" panose="02000000000000000000" pitchFamily="2" charset="0"/>
              </a:rPr>
              <a:t>DIFFUSEQ</a:t>
            </a:r>
            <a:r>
              <a:rPr lang="zh-CN" altLang="en-US" b="0" i="0" dirty="0">
                <a:solidFill>
                  <a:srgbClr val="252525"/>
                </a:solidFill>
                <a:effectLst/>
                <a:latin typeface="Roboto" panose="02000000000000000000" pitchFamily="2" charset="0"/>
              </a:rPr>
              <a:t>表现不同，</a:t>
            </a:r>
            <a:r>
              <a:rPr lang="en" altLang="zh-CN" b="0" i="0" dirty="0">
                <a:solidFill>
                  <a:srgbClr val="252525"/>
                </a:solidFill>
                <a:effectLst/>
                <a:latin typeface="Roboto" panose="02000000000000000000" pitchFamily="2" charset="0"/>
              </a:rPr>
              <a:t>BLEU</a:t>
            </a:r>
            <a:r>
              <a:rPr lang="zh-CN" altLang="en-US" b="0" i="0" dirty="0">
                <a:solidFill>
                  <a:srgbClr val="252525"/>
                </a:solidFill>
                <a:effectLst/>
                <a:latin typeface="Roboto" panose="02000000000000000000" pitchFamily="2" charset="0"/>
              </a:rPr>
              <a:t>分数一开始增长缓慢，随着扩散过程的进行迅速增加，最终超过</a:t>
            </a:r>
            <a:r>
              <a:rPr lang="en" altLang="zh-CN" b="0" i="0" dirty="0" err="1">
                <a:solidFill>
                  <a:srgbClr val="252525"/>
                </a:solidFill>
                <a:effectLst/>
                <a:latin typeface="Roboto" panose="02000000000000000000" pitchFamily="2" charset="0"/>
              </a:rPr>
              <a:t>LevT</a:t>
            </a:r>
            <a:r>
              <a:rPr lang="zh-CN" altLang="en" b="0" i="0" dirty="0">
                <a:solidFill>
                  <a:srgbClr val="252525"/>
                </a:solidFill>
                <a:effectLst/>
                <a:latin typeface="Roboto" panose="02000000000000000000" pitchFamily="2" charset="0"/>
              </a:rPr>
              <a:t>。</a:t>
            </a:r>
            <a:r>
              <a:rPr lang="en" altLang="zh-CN" b="0" i="0" dirty="0" err="1">
                <a:solidFill>
                  <a:srgbClr val="252525"/>
                </a:solidFill>
                <a:effectLst/>
                <a:latin typeface="Roboto" panose="02000000000000000000" pitchFamily="2" charset="0"/>
              </a:rPr>
              <a:t>LevT</a:t>
            </a:r>
            <a:r>
              <a:rPr lang="en" altLang="zh-CN" b="0" i="0" dirty="0">
                <a:solidFill>
                  <a:srgbClr val="252525"/>
                </a:solidFill>
                <a:effectLst/>
                <a:latin typeface="Roboto" panose="02000000000000000000" pitchFamily="2" charset="0"/>
              </a:rPr>
              <a:t> </a:t>
            </a:r>
            <a:r>
              <a:rPr lang="zh-CN" altLang="en-US" b="0" i="0" dirty="0">
                <a:solidFill>
                  <a:srgbClr val="252525"/>
                </a:solidFill>
                <a:effectLst/>
                <a:latin typeface="Roboto" panose="02000000000000000000" pitchFamily="2" charset="0"/>
              </a:rPr>
              <a:t>和 </a:t>
            </a:r>
            <a:r>
              <a:rPr lang="en" altLang="zh-CN" b="0" i="0" dirty="0">
                <a:solidFill>
                  <a:srgbClr val="252525"/>
                </a:solidFill>
                <a:effectLst/>
                <a:latin typeface="Roboto" panose="02000000000000000000" pitchFamily="2" charset="0"/>
              </a:rPr>
              <a:t>DIFFUSEQ </a:t>
            </a:r>
            <a:r>
              <a:rPr lang="zh-CN" altLang="en-US" b="0" i="0" dirty="0">
                <a:solidFill>
                  <a:srgbClr val="252525"/>
                </a:solidFill>
                <a:effectLst/>
                <a:latin typeface="Roboto" panose="02000000000000000000" pitchFamily="2" charset="0"/>
              </a:rPr>
              <a:t>的多样性都是在很早的阶段确定的，其中 </a:t>
            </a:r>
            <a:r>
              <a:rPr lang="en" altLang="zh-CN" b="0" i="0" dirty="0">
                <a:solidFill>
                  <a:srgbClr val="252525"/>
                </a:solidFill>
                <a:effectLst/>
                <a:latin typeface="Roboto" panose="02000000000000000000" pitchFamily="2" charset="0"/>
              </a:rPr>
              <a:t>DIFFUSEQ </a:t>
            </a:r>
            <a:r>
              <a:rPr lang="zh-CN" altLang="en-US" b="0" i="0" dirty="0">
                <a:solidFill>
                  <a:srgbClr val="252525"/>
                </a:solidFill>
                <a:effectLst/>
                <a:latin typeface="Roboto" panose="02000000000000000000" pitchFamily="2" charset="0"/>
              </a:rPr>
              <a:t>在生成的任何阶段在多样性方面始终优于 </a:t>
            </a:r>
            <a:r>
              <a:rPr lang="en" altLang="zh-CN" b="0" i="0" dirty="0" err="1">
                <a:solidFill>
                  <a:srgbClr val="252525"/>
                </a:solidFill>
                <a:effectLst/>
                <a:latin typeface="Roboto" panose="02000000000000000000" pitchFamily="2" charset="0"/>
              </a:rPr>
              <a:t>LevT</a:t>
            </a:r>
            <a:r>
              <a:rPr lang="zh-CN" altLang="en" b="0" i="0" dirty="0">
                <a:solidFill>
                  <a:srgbClr val="252525"/>
                </a:solidFill>
                <a:effectLst/>
                <a:latin typeface="Roboto" panose="02000000000000000000" pitchFamily="2" charset="0"/>
              </a:rPr>
              <a:t>。</a:t>
            </a:r>
            <a:r>
              <a:rPr lang="zh-CN" altLang="en-US" b="0" i="0" dirty="0">
                <a:solidFill>
                  <a:srgbClr val="252525"/>
                </a:solidFill>
                <a:effectLst/>
                <a:latin typeface="Roboto" panose="02000000000000000000" pitchFamily="2" charset="0"/>
              </a:rPr>
              <a:t> </a:t>
            </a:r>
            <a:r>
              <a:rPr lang="en" altLang="zh-CN" b="0" i="0" dirty="0">
                <a:solidFill>
                  <a:srgbClr val="252525"/>
                </a:solidFill>
                <a:effectLst/>
                <a:latin typeface="Roboto" panose="02000000000000000000" pitchFamily="2" charset="0"/>
              </a:rPr>
              <a:t>DIFFUSEQ </a:t>
            </a:r>
            <a:r>
              <a:rPr lang="zh-CN" altLang="en-US" b="0" i="0" dirty="0">
                <a:solidFill>
                  <a:srgbClr val="252525"/>
                </a:solidFill>
                <a:effectLst/>
                <a:latin typeface="Roboto" panose="02000000000000000000" pitchFamily="2" charset="0"/>
              </a:rPr>
              <a:t>在生成过程的前半部分探索更多可能的结果，并在步骤结束时很快收敛到几个潜在的候选者。</a:t>
            </a:r>
            <a:endParaRPr lang="en-US" altLang="zh-CN" b="0" i="0" dirty="0">
              <a:solidFill>
                <a:srgbClr val="252525"/>
              </a:solidFill>
              <a:effectLst/>
              <a:latin typeface="Roboto" panose="02000000000000000000" pitchFamily="2" charset="0"/>
            </a:endParaRPr>
          </a:p>
          <a:p>
            <a:endParaRPr lang="en-US" altLang="zh-CN" b="0" i="0" dirty="0">
              <a:solidFill>
                <a:srgbClr val="252525"/>
              </a:solidFill>
              <a:effectLst/>
              <a:latin typeface="Roboto" panose="02000000000000000000" pitchFamily="2" charset="0"/>
            </a:endParaRPr>
          </a:p>
          <a:p>
            <a:endParaRPr lang="en-US" altLang="zh-CN" b="0" i="0" dirty="0">
              <a:solidFill>
                <a:srgbClr val="252525"/>
              </a:solidFill>
              <a:effectLst/>
              <a:latin typeface="Roboto" panose="02000000000000000000" pitchFamily="2" charset="0"/>
            </a:endParaRPr>
          </a:p>
          <a:p>
            <a:r>
              <a:rPr lang="zh-CN" altLang="en-US" b="0" i="0" dirty="0">
                <a:solidFill>
                  <a:srgbClr val="252525"/>
                </a:solidFill>
                <a:effectLst/>
                <a:latin typeface="Roboto" panose="02000000000000000000" pitchFamily="2" charset="0"/>
              </a:rPr>
              <a:t>当在单个 </a:t>
            </a:r>
            <a:r>
              <a:rPr lang="en" altLang="zh-CN" b="0" i="0" dirty="0">
                <a:solidFill>
                  <a:srgbClr val="252525"/>
                </a:solidFill>
                <a:effectLst/>
                <a:latin typeface="Roboto" panose="02000000000000000000" pitchFamily="2" charset="0"/>
              </a:rPr>
              <a:t>GPU </a:t>
            </a:r>
            <a:r>
              <a:rPr lang="zh-CN" altLang="en-US" b="0" i="0" dirty="0">
                <a:solidFill>
                  <a:srgbClr val="252525"/>
                </a:solidFill>
                <a:effectLst/>
                <a:latin typeface="Roboto" panose="02000000000000000000" pitchFamily="2" charset="0"/>
              </a:rPr>
              <a:t>上将推理减少到 </a:t>
            </a:r>
            <a:r>
              <a:rPr lang="en-US" altLang="zh-CN" b="0" i="0" dirty="0">
                <a:solidFill>
                  <a:srgbClr val="252525"/>
                </a:solidFill>
                <a:effectLst/>
                <a:latin typeface="Roboto" panose="02000000000000000000" pitchFamily="2" charset="0"/>
              </a:rPr>
              <a:t>1,000 </a:t>
            </a:r>
            <a:r>
              <a:rPr lang="zh-CN" altLang="en-US" b="0" i="0" dirty="0">
                <a:solidFill>
                  <a:srgbClr val="252525"/>
                </a:solidFill>
                <a:effectLst/>
                <a:latin typeface="Roboto" panose="02000000000000000000" pitchFamily="2" charset="0"/>
              </a:rPr>
              <a:t>个扩散步骤时，</a:t>
            </a:r>
            <a:r>
              <a:rPr lang="en" altLang="zh-CN" b="0" i="0" dirty="0">
                <a:solidFill>
                  <a:srgbClr val="252525"/>
                </a:solidFill>
                <a:effectLst/>
                <a:latin typeface="Roboto" panose="02000000000000000000" pitchFamily="2" charset="0"/>
              </a:rPr>
              <a:t>DIFFUSEQ </a:t>
            </a:r>
            <a:r>
              <a:rPr lang="zh-CN" altLang="en-US" b="0" i="0" dirty="0">
                <a:solidFill>
                  <a:srgbClr val="252525"/>
                </a:solidFill>
                <a:effectLst/>
                <a:latin typeface="Roboto" panose="02000000000000000000" pitchFamily="2" charset="0"/>
              </a:rPr>
              <a:t>获得了比 </a:t>
            </a:r>
            <a:r>
              <a:rPr lang="en" altLang="zh-CN" b="0" i="0" dirty="0">
                <a:solidFill>
                  <a:srgbClr val="252525"/>
                </a:solidFill>
                <a:effectLst/>
                <a:latin typeface="Roboto" panose="02000000000000000000" pitchFamily="2" charset="0"/>
              </a:rPr>
              <a:t>GPT2-large </a:t>
            </a:r>
            <a:r>
              <a:rPr lang="zh-CN" altLang="en-US" b="0" i="0" dirty="0">
                <a:solidFill>
                  <a:srgbClr val="252525"/>
                </a:solidFill>
                <a:effectLst/>
                <a:latin typeface="Roboto" panose="02000000000000000000" pitchFamily="2" charset="0"/>
              </a:rPr>
              <a:t>更高的 </a:t>
            </a:r>
            <a:r>
              <a:rPr lang="en" altLang="zh-CN" b="0" i="0" dirty="0">
                <a:solidFill>
                  <a:srgbClr val="252525"/>
                </a:solidFill>
                <a:effectLst/>
                <a:latin typeface="Roboto" panose="02000000000000000000" pitchFamily="2" charset="0"/>
              </a:rPr>
              <a:t>BLEU </a:t>
            </a:r>
            <a:r>
              <a:rPr lang="zh-CN" altLang="en-US" b="0" i="0" dirty="0">
                <a:solidFill>
                  <a:srgbClr val="252525"/>
                </a:solidFill>
                <a:effectLst/>
                <a:latin typeface="Roboto" panose="02000000000000000000" pitchFamily="2" charset="0"/>
              </a:rPr>
              <a:t>分数，但推理速度更接近 </a:t>
            </a:r>
            <a:r>
              <a:rPr lang="en" altLang="zh-CN" b="0" i="0" dirty="0">
                <a:solidFill>
                  <a:srgbClr val="252525"/>
                </a:solidFill>
                <a:effectLst/>
                <a:latin typeface="Roboto" panose="02000000000000000000" pitchFamily="2" charset="0"/>
              </a:rPr>
              <a:t>GPT2-large</a:t>
            </a:r>
            <a:endParaRPr kumimoji="1" lang="zh-CN" altLang="en-US" dirty="0"/>
          </a:p>
        </p:txBody>
      </p:sp>
      <p:sp>
        <p:nvSpPr>
          <p:cNvPr id="4" name="灯片编号占位符 3"/>
          <p:cNvSpPr>
            <a:spLocks noGrp="1"/>
          </p:cNvSpPr>
          <p:nvPr>
            <p:ph type="sldNum" sz="quarter" idx="5"/>
          </p:nvPr>
        </p:nvSpPr>
        <p:spPr/>
        <p:txBody>
          <a:bodyPr/>
          <a:lstStyle/>
          <a:p>
            <a:fld id="{035010DE-BDAE-AE49-B4C9-1BD45CD88683}" type="slidenum">
              <a:rPr kumimoji="1" lang="zh-CN" altLang="en-US" smtClean="0"/>
              <a:t>20</a:t>
            </a:fld>
            <a:endParaRPr kumimoji="1" lang="zh-CN" altLang="en-US"/>
          </a:p>
        </p:txBody>
      </p:sp>
    </p:spTree>
    <p:extLst>
      <p:ext uri="{BB962C8B-B14F-4D97-AF65-F5344CB8AC3E}">
        <p14:creationId xmlns:p14="http://schemas.microsoft.com/office/powerpoint/2010/main" val="340540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Diffusion</a:t>
            </a:r>
            <a:r>
              <a:rPr kumimoji="1" lang="zh-CN" altLang="en-US" dirty="0"/>
              <a:t> </a:t>
            </a:r>
            <a:r>
              <a:rPr kumimoji="1" lang="en-US" altLang="zh-CN" dirty="0"/>
              <a:t>model</a:t>
            </a:r>
            <a:r>
              <a:rPr kumimoji="1" lang="zh-CN" altLang="en-US" dirty="0"/>
              <a:t>的开山之作的实验设置是</a:t>
            </a:r>
            <a:r>
              <a:rPr kumimoji="1" lang="en-US" altLang="zh-CN" dirty="0"/>
              <a:t>unconditional</a:t>
            </a:r>
            <a:r>
              <a:rPr kumimoji="1" lang="zh-CN" altLang="en-US" dirty="0"/>
              <a:t>图片生成，所以</a:t>
            </a:r>
            <a:r>
              <a:rPr kumimoji="1" lang="en-US" altLang="zh-CN" dirty="0"/>
              <a:t>diffusion</a:t>
            </a:r>
            <a:r>
              <a:rPr kumimoji="1" lang="zh-CN" altLang="en-US" dirty="0"/>
              <a:t> </a:t>
            </a:r>
            <a:r>
              <a:rPr kumimoji="1" lang="en-US" altLang="zh-CN" dirty="0"/>
              <a:t>model</a:t>
            </a:r>
            <a:r>
              <a:rPr kumimoji="1" lang="zh-CN" altLang="en-US" dirty="0"/>
              <a:t>在文本生成领域最初的探索也是</a:t>
            </a:r>
            <a:r>
              <a:rPr kumimoji="1" lang="en-US" altLang="zh-CN" dirty="0"/>
              <a:t>unconditional</a:t>
            </a:r>
            <a:r>
              <a:rPr kumimoji="1" lang="zh-CN" altLang="en-US" dirty="0"/>
              <a:t>。</a:t>
            </a:r>
          </a:p>
        </p:txBody>
      </p:sp>
      <p:sp>
        <p:nvSpPr>
          <p:cNvPr id="4" name="灯片编号占位符 3"/>
          <p:cNvSpPr>
            <a:spLocks noGrp="1"/>
          </p:cNvSpPr>
          <p:nvPr>
            <p:ph type="sldNum" sz="quarter" idx="5"/>
          </p:nvPr>
        </p:nvSpPr>
        <p:spPr/>
        <p:txBody>
          <a:bodyPr/>
          <a:lstStyle/>
          <a:p>
            <a:fld id="{035010DE-BDAE-AE49-B4C9-1BD45CD88683}" type="slidenum">
              <a:rPr kumimoji="1" lang="zh-CN" altLang="en-US" smtClean="0"/>
              <a:t>2</a:t>
            </a:fld>
            <a:endParaRPr kumimoji="1" lang="zh-CN" altLang="en-US"/>
          </a:p>
        </p:txBody>
      </p:sp>
    </p:spTree>
    <p:extLst>
      <p:ext uri="{BB962C8B-B14F-4D97-AF65-F5344CB8AC3E}">
        <p14:creationId xmlns:p14="http://schemas.microsoft.com/office/powerpoint/2010/main" val="32057037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总结一下：</a:t>
            </a:r>
            <a:endParaRPr kumimoji="1" lang="en-US" altLang="zh-CN" dirty="0"/>
          </a:p>
          <a:p>
            <a:r>
              <a:rPr kumimoji="1" lang="zh-CN" altLang="en-US" dirty="0"/>
              <a:t>这篇文章提出 </a:t>
            </a:r>
            <a:r>
              <a:rPr kumimoji="1" lang="en" altLang="zh-CN" dirty="0"/>
              <a:t>DIFFUSEQ </a:t>
            </a:r>
            <a:r>
              <a:rPr kumimoji="1" lang="zh-CN" altLang="en-US" dirty="0"/>
              <a:t>以扩散方式来处理</a:t>
            </a:r>
            <a:r>
              <a:rPr kumimoji="1" lang="en-US" altLang="zh-CN" dirty="0"/>
              <a:t>Seq2Seq</a:t>
            </a:r>
            <a:r>
              <a:rPr kumimoji="1" lang="zh-CN" altLang="en-US" dirty="0"/>
              <a:t>任务，这种方法在生成质量和多样性权衡方面有强大的潜力。利用</a:t>
            </a:r>
            <a:r>
              <a:rPr kumimoji="1" lang="en-US" altLang="zh-CN" dirty="0"/>
              <a:t>MBR</a:t>
            </a:r>
            <a:r>
              <a:rPr kumimoji="1" lang="zh-CN" altLang="en-US" dirty="0"/>
              <a:t>算法，使 </a:t>
            </a:r>
            <a:r>
              <a:rPr kumimoji="1" lang="en" altLang="zh-CN" dirty="0"/>
              <a:t>DIFFUSEQ </a:t>
            </a:r>
            <a:r>
              <a:rPr kumimoji="1" lang="zh-CN" altLang="en-US" dirty="0"/>
              <a:t>能够进一步提高最终结果的质量。</a:t>
            </a:r>
          </a:p>
          <a:p>
            <a:endParaRPr kumimoji="1" lang="zh-CN" altLang="en-US" dirty="0"/>
          </a:p>
          <a:p>
            <a:r>
              <a:rPr kumimoji="1" lang="zh-CN" altLang="en-US" dirty="0"/>
              <a:t>从理论上证明了</a:t>
            </a:r>
            <a:r>
              <a:rPr kumimoji="1" lang="en" altLang="zh-CN" dirty="0"/>
              <a:t>DIFFUSEQ </a:t>
            </a:r>
            <a:r>
              <a:rPr kumimoji="1" lang="zh-CN" altLang="en-US" dirty="0"/>
              <a:t>是 </a:t>
            </a:r>
            <a:r>
              <a:rPr kumimoji="1" lang="en" altLang="zh-CN" dirty="0"/>
              <a:t>iterative-NAR </a:t>
            </a:r>
            <a:r>
              <a:rPr kumimoji="1" lang="zh-CN" altLang="en-US" dirty="0"/>
              <a:t>模型的强大扩展，并且实验结果表明，</a:t>
            </a:r>
            <a:r>
              <a:rPr kumimoji="1" lang="en" altLang="zh-CN" dirty="0"/>
              <a:t>DIFFUSEQ </a:t>
            </a:r>
            <a:r>
              <a:rPr kumimoji="1" lang="zh-CN" altLang="en-US" dirty="0"/>
              <a:t>是一个强大的文本生成模型。</a:t>
            </a:r>
          </a:p>
          <a:p>
            <a:endParaRPr kumimoji="1" lang="zh-CN" altLang="en-US" dirty="0"/>
          </a:p>
          <a:p>
            <a:r>
              <a:rPr kumimoji="1" lang="zh-CN" altLang="en-US" dirty="0"/>
              <a:t>提出了一种有前景的</a:t>
            </a:r>
            <a:r>
              <a:rPr kumimoji="1" lang="en-US" altLang="zh-CN" dirty="0"/>
              <a:t>Seq2Seq</a:t>
            </a:r>
            <a:r>
              <a:rPr kumimoji="1" lang="zh-CN" altLang="en-US" dirty="0"/>
              <a:t> </a:t>
            </a:r>
            <a:r>
              <a:rPr kumimoji="1" lang="en-US" altLang="zh-CN" dirty="0"/>
              <a:t>learning</a:t>
            </a:r>
            <a:r>
              <a:rPr kumimoji="1" lang="zh-CN" altLang="en-US" dirty="0"/>
              <a:t>的范式。</a:t>
            </a:r>
            <a:endParaRPr kumimoji="1" lang="en-US" altLang="zh-CN" dirty="0"/>
          </a:p>
          <a:p>
            <a:endParaRPr kumimoji="1" lang="en-US" altLang="zh-CN" dirty="0"/>
          </a:p>
          <a:p>
            <a:r>
              <a:rPr kumimoji="1" lang="zh-CN" altLang="en-US" dirty="0"/>
              <a:t>我个人认为这篇文章解决的才是我们认知上的文本生成，以前的工作可能在实际上并没有太大的应用价值。</a:t>
            </a:r>
            <a:endParaRPr kumimoji="1" lang="en-US" altLang="zh-CN" dirty="0"/>
          </a:p>
        </p:txBody>
      </p:sp>
      <p:sp>
        <p:nvSpPr>
          <p:cNvPr id="4" name="灯片编号占位符 3"/>
          <p:cNvSpPr>
            <a:spLocks noGrp="1"/>
          </p:cNvSpPr>
          <p:nvPr>
            <p:ph type="sldNum" sz="quarter" idx="5"/>
          </p:nvPr>
        </p:nvSpPr>
        <p:spPr/>
        <p:txBody>
          <a:bodyPr/>
          <a:lstStyle/>
          <a:p>
            <a:fld id="{035010DE-BDAE-AE49-B4C9-1BD45CD88683}" type="slidenum">
              <a:rPr kumimoji="1" lang="zh-CN" altLang="en-US" smtClean="0"/>
              <a:t>21</a:t>
            </a:fld>
            <a:endParaRPr kumimoji="1" lang="zh-CN" altLang="en-US"/>
          </a:p>
        </p:txBody>
      </p:sp>
    </p:spTree>
    <p:extLst>
      <p:ext uri="{BB962C8B-B14F-4D97-AF65-F5344CB8AC3E}">
        <p14:creationId xmlns:p14="http://schemas.microsoft.com/office/powerpoint/2010/main" val="54364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这边分别展示一下</a:t>
            </a:r>
            <a:r>
              <a:rPr kumimoji="1" lang="en-US" altLang="zh-CN" dirty="0"/>
              <a:t>Unconditional</a:t>
            </a:r>
            <a:r>
              <a:rPr kumimoji="1" lang="zh-CN" altLang="en-US" dirty="0"/>
              <a:t>和</a:t>
            </a:r>
            <a:r>
              <a:rPr kumimoji="1" lang="en-US" altLang="zh-CN" dirty="0"/>
              <a:t>Conditional</a:t>
            </a:r>
            <a:r>
              <a:rPr kumimoji="1" lang="zh-CN" altLang="en-US" dirty="0"/>
              <a:t>文本生成的例子，</a:t>
            </a:r>
            <a:r>
              <a:rPr kumimoji="1" lang="en-US" altLang="zh-CN" dirty="0"/>
              <a:t>Unconditional</a:t>
            </a:r>
            <a:r>
              <a:rPr kumimoji="1" lang="zh-CN" altLang="en-US" dirty="0"/>
              <a:t>文本生成是直接生成</a:t>
            </a:r>
            <a:r>
              <a:rPr kumimoji="1" lang="en-US" altLang="zh-CN" dirty="0"/>
              <a:t>text</a:t>
            </a:r>
            <a:r>
              <a:rPr kumimoji="1" lang="zh-CN" altLang="en-US" dirty="0"/>
              <a:t>而</a:t>
            </a:r>
            <a:r>
              <a:rPr kumimoji="1" lang="en-US" altLang="zh-CN" dirty="0"/>
              <a:t>conditional</a:t>
            </a:r>
            <a:r>
              <a:rPr kumimoji="1" lang="zh-CN" altLang="en-US" dirty="0"/>
              <a:t>文本生成是从</a:t>
            </a:r>
            <a:r>
              <a:rPr kumimoji="1" lang="en-US" altLang="zh-CN" dirty="0"/>
              <a:t>context</a:t>
            </a:r>
            <a:r>
              <a:rPr kumimoji="1" lang="zh-CN" altLang="en-US" dirty="0"/>
              <a:t>来生成标签文本。一般来说，</a:t>
            </a:r>
            <a:r>
              <a:rPr kumimoji="1" lang="en-US" altLang="zh-CN" dirty="0"/>
              <a:t>unconditional</a:t>
            </a:r>
            <a:r>
              <a:rPr kumimoji="1" lang="zh-CN" altLang="en-US" dirty="0"/>
              <a:t>文本生成用的评估指标是</a:t>
            </a:r>
            <a:r>
              <a:rPr kumimoji="1" lang="en-US" altLang="zh-CN" dirty="0"/>
              <a:t>ppl</a:t>
            </a:r>
            <a:r>
              <a:rPr kumimoji="1" lang="zh-CN" altLang="en-US" dirty="0"/>
              <a:t>。</a:t>
            </a:r>
          </a:p>
        </p:txBody>
      </p:sp>
      <p:sp>
        <p:nvSpPr>
          <p:cNvPr id="4" name="灯片编号占位符 3"/>
          <p:cNvSpPr>
            <a:spLocks noGrp="1"/>
          </p:cNvSpPr>
          <p:nvPr>
            <p:ph type="sldNum" sz="quarter" idx="5"/>
          </p:nvPr>
        </p:nvSpPr>
        <p:spPr/>
        <p:txBody>
          <a:bodyPr/>
          <a:lstStyle/>
          <a:p>
            <a:fld id="{035010DE-BDAE-AE49-B4C9-1BD45CD88683}" type="slidenum">
              <a:rPr kumimoji="1" lang="zh-CN" altLang="en-US" smtClean="0"/>
              <a:t>3</a:t>
            </a:fld>
            <a:endParaRPr kumimoji="1" lang="zh-CN" altLang="en-US"/>
          </a:p>
        </p:txBody>
      </p:sp>
    </p:spTree>
    <p:extLst>
      <p:ext uri="{BB962C8B-B14F-4D97-AF65-F5344CB8AC3E}">
        <p14:creationId xmlns:p14="http://schemas.microsoft.com/office/powerpoint/2010/main" val="2469598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为了让</a:t>
            </a:r>
            <a:r>
              <a:rPr kumimoji="1" lang="en-US" altLang="zh-CN" dirty="0"/>
              <a:t>diffusion</a:t>
            </a:r>
            <a:r>
              <a:rPr kumimoji="1" lang="zh-CN" altLang="en-US" dirty="0"/>
              <a:t> </a:t>
            </a:r>
            <a:r>
              <a:rPr kumimoji="1" lang="en-US" altLang="zh-CN" dirty="0"/>
              <a:t>model</a:t>
            </a:r>
            <a:r>
              <a:rPr kumimoji="1" lang="zh-CN" altLang="en-US" dirty="0"/>
              <a:t>应用在离散数据上，谷歌提出了离散扩散模型，思想就是用某种规则把完整的文本句子迭代地</a:t>
            </a:r>
            <a:r>
              <a:rPr kumimoji="1" lang="en-US" altLang="zh-CN" dirty="0"/>
              <a:t>mask</a:t>
            </a:r>
            <a:r>
              <a:rPr kumimoji="1" lang="zh-CN" altLang="en-US" dirty="0"/>
              <a:t>成初始状态，也就是所有</a:t>
            </a:r>
            <a:r>
              <a:rPr kumimoji="1" lang="en-US" altLang="zh-CN" dirty="0"/>
              <a:t>token</a:t>
            </a:r>
            <a:r>
              <a:rPr kumimoji="1" lang="zh-CN" altLang="en-US" dirty="0"/>
              <a:t>全部用</a:t>
            </a:r>
            <a:r>
              <a:rPr kumimoji="1" lang="en-US" altLang="zh-CN" dirty="0"/>
              <a:t>mask</a:t>
            </a:r>
            <a:r>
              <a:rPr kumimoji="1" lang="zh-CN" altLang="en-US" dirty="0"/>
              <a:t>表示，然后让模型学习还原的过程。具体地实施细节可以阅读下面的这篇文章。这种</a:t>
            </a:r>
            <a:r>
              <a:rPr kumimoji="1" lang="en-US" altLang="zh-CN" dirty="0"/>
              <a:t>discrete</a:t>
            </a:r>
            <a:r>
              <a:rPr kumimoji="1" lang="zh-CN" altLang="en-US" dirty="0"/>
              <a:t> </a:t>
            </a:r>
            <a:r>
              <a:rPr kumimoji="1" lang="en-US" altLang="zh-CN" dirty="0"/>
              <a:t>diffusion</a:t>
            </a:r>
            <a:r>
              <a:rPr kumimoji="1" lang="zh-CN" altLang="en-US" dirty="0"/>
              <a:t> </a:t>
            </a:r>
            <a:r>
              <a:rPr kumimoji="1" lang="en-US" altLang="zh-CN" dirty="0"/>
              <a:t>model</a:t>
            </a:r>
            <a:r>
              <a:rPr kumimoji="1" lang="zh-CN" altLang="en-US" dirty="0"/>
              <a:t>只能处理</a:t>
            </a:r>
            <a:r>
              <a:rPr kumimoji="1" lang="en-US" altLang="zh-CN" dirty="0"/>
              <a:t>unconditional</a:t>
            </a:r>
            <a:r>
              <a:rPr kumimoji="1" lang="zh-CN" altLang="en-US" dirty="0"/>
              <a:t>文本生成。</a:t>
            </a:r>
          </a:p>
        </p:txBody>
      </p:sp>
      <p:sp>
        <p:nvSpPr>
          <p:cNvPr id="4" name="灯片编号占位符 3"/>
          <p:cNvSpPr>
            <a:spLocks noGrp="1"/>
          </p:cNvSpPr>
          <p:nvPr>
            <p:ph type="sldNum" sz="quarter" idx="5"/>
          </p:nvPr>
        </p:nvSpPr>
        <p:spPr/>
        <p:txBody>
          <a:bodyPr/>
          <a:lstStyle/>
          <a:p>
            <a:fld id="{035010DE-BDAE-AE49-B4C9-1BD45CD88683}" type="slidenum">
              <a:rPr kumimoji="1" lang="zh-CN" altLang="en-US" smtClean="0"/>
              <a:t>4</a:t>
            </a:fld>
            <a:endParaRPr kumimoji="1" lang="zh-CN" altLang="en-US"/>
          </a:p>
        </p:txBody>
      </p:sp>
    </p:spTree>
    <p:extLst>
      <p:ext uri="{BB962C8B-B14F-4D97-AF65-F5344CB8AC3E}">
        <p14:creationId xmlns:p14="http://schemas.microsoft.com/office/powerpoint/2010/main" val="1795039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Diffusion-LM</a:t>
            </a:r>
            <a:r>
              <a:rPr kumimoji="1" lang="zh-CN" altLang="en-US" dirty="0"/>
              <a:t>解决的是如何将</a:t>
            </a:r>
            <a:r>
              <a:rPr kumimoji="1" lang="en-US" altLang="zh-CN" dirty="0"/>
              <a:t>continuous</a:t>
            </a:r>
            <a:r>
              <a:rPr kumimoji="1" lang="zh-CN" altLang="en-US" dirty="0"/>
              <a:t> </a:t>
            </a:r>
            <a:r>
              <a:rPr kumimoji="1" lang="en-US" altLang="zh-CN" dirty="0"/>
              <a:t>diffusion</a:t>
            </a:r>
            <a:r>
              <a:rPr kumimoji="1" lang="zh-CN" altLang="en-US" dirty="0"/>
              <a:t> </a:t>
            </a:r>
            <a:r>
              <a:rPr kumimoji="1" lang="en-US" altLang="zh-CN" dirty="0"/>
              <a:t>model</a:t>
            </a:r>
            <a:r>
              <a:rPr kumimoji="1" lang="zh-CN" altLang="en-US" dirty="0"/>
              <a:t>应用于条件文本生成（这里的</a:t>
            </a:r>
            <a:r>
              <a:rPr kumimoji="1" lang="en-US" altLang="zh-CN" dirty="0"/>
              <a:t>continuous</a:t>
            </a:r>
            <a:r>
              <a:rPr kumimoji="1" lang="zh-CN" altLang="en-US" dirty="0"/>
              <a:t> </a:t>
            </a:r>
            <a:r>
              <a:rPr kumimoji="1" lang="en-US" altLang="zh-CN" dirty="0"/>
              <a:t>diffusion</a:t>
            </a:r>
            <a:r>
              <a:rPr kumimoji="1" lang="zh-CN" altLang="en-US" dirty="0"/>
              <a:t> </a:t>
            </a:r>
            <a:r>
              <a:rPr kumimoji="1" lang="en-US" altLang="zh-CN" dirty="0"/>
              <a:t>model</a:t>
            </a:r>
            <a:r>
              <a:rPr kumimoji="1" lang="zh-CN" altLang="en-US" dirty="0"/>
              <a:t>也就是最初的扩散模型，为了和</a:t>
            </a:r>
            <a:r>
              <a:rPr kumimoji="1" lang="en-US" altLang="zh-CN" dirty="0"/>
              <a:t>discrete</a:t>
            </a:r>
            <a:r>
              <a:rPr kumimoji="1" lang="zh-CN" altLang="en-US" dirty="0"/>
              <a:t> </a:t>
            </a:r>
            <a:r>
              <a:rPr kumimoji="1" lang="en-US" altLang="zh-CN" dirty="0"/>
              <a:t>diffusion</a:t>
            </a:r>
            <a:r>
              <a:rPr kumimoji="1" lang="zh-CN" altLang="en-US" dirty="0"/>
              <a:t> </a:t>
            </a:r>
            <a:r>
              <a:rPr kumimoji="1" lang="en-US" altLang="zh-CN" dirty="0"/>
              <a:t>model</a:t>
            </a:r>
            <a:r>
              <a:rPr kumimoji="1" lang="zh-CN" altLang="en-US" dirty="0"/>
              <a:t>区分，现在一般被称为</a:t>
            </a:r>
            <a:r>
              <a:rPr kumimoji="1" lang="en-US" altLang="zh-CN" dirty="0"/>
              <a:t>continuous</a:t>
            </a:r>
            <a:r>
              <a:rPr kumimoji="1" lang="zh-CN" altLang="en-US" dirty="0"/>
              <a:t> </a:t>
            </a:r>
            <a:r>
              <a:rPr kumimoji="1" lang="en-US" altLang="zh-CN" dirty="0"/>
              <a:t>diffusion</a:t>
            </a:r>
            <a:r>
              <a:rPr kumimoji="1" lang="zh-CN" altLang="en-US" dirty="0"/>
              <a:t> </a:t>
            </a:r>
            <a:r>
              <a:rPr kumimoji="1" lang="en-US" altLang="zh-CN" dirty="0"/>
              <a:t>model</a:t>
            </a:r>
            <a:r>
              <a:rPr kumimoji="1" lang="zh-CN" altLang="en-US" dirty="0"/>
              <a:t>）。</a:t>
            </a:r>
            <a:r>
              <a:rPr kumimoji="1" lang="en-US" altLang="zh-CN" dirty="0"/>
              <a:t>Continuous</a:t>
            </a:r>
            <a:r>
              <a:rPr kumimoji="1" lang="zh-CN" altLang="en-US" dirty="0"/>
              <a:t> </a:t>
            </a:r>
            <a:r>
              <a:rPr kumimoji="1" lang="en-US" altLang="zh-CN" dirty="0"/>
              <a:t>diffusion</a:t>
            </a:r>
            <a:r>
              <a:rPr kumimoji="1" lang="zh-CN" altLang="en-US" dirty="0"/>
              <a:t> </a:t>
            </a:r>
            <a:r>
              <a:rPr kumimoji="1" lang="en-US" altLang="zh-CN" dirty="0"/>
              <a:t>model</a:t>
            </a:r>
            <a:r>
              <a:rPr kumimoji="1" lang="zh-CN" altLang="en-US" dirty="0"/>
              <a:t>区别于</a:t>
            </a:r>
            <a:r>
              <a:rPr kumimoji="1" lang="en-US" altLang="zh-CN" dirty="0"/>
              <a:t>discrete</a:t>
            </a:r>
            <a:r>
              <a:rPr kumimoji="1" lang="zh-CN" altLang="en-US" dirty="0"/>
              <a:t> </a:t>
            </a:r>
            <a:r>
              <a:rPr kumimoji="1" lang="en-US" altLang="zh-CN" dirty="0"/>
              <a:t>diffusion</a:t>
            </a:r>
            <a:r>
              <a:rPr kumimoji="1" lang="zh-CN" altLang="en-US" dirty="0"/>
              <a:t> </a:t>
            </a:r>
            <a:r>
              <a:rPr kumimoji="1" lang="en-US" altLang="zh-CN" dirty="0"/>
              <a:t>model</a:t>
            </a:r>
            <a:r>
              <a:rPr kumimoji="1" lang="zh-CN" altLang="en-US" dirty="0"/>
              <a:t>，它从</a:t>
            </a:r>
            <a:r>
              <a:rPr kumimoji="1" lang="en-US" altLang="zh-CN" dirty="0"/>
              <a:t>gaussian</a:t>
            </a:r>
            <a:r>
              <a:rPr kumimoji="1" lang="zh-CN" altLang="en-US" dirty="0"/>
              <a:t> </a:t>
            </a:r>
            <a:r>
              <a:rPr kumimoji="1" lang="en-US" altLang="zh-CN" dirty="0"/>
              <a:t>noise</a:t>
            </a:r>
            <a:r>
              <a:rPr kumimoji="1" lang="zh-CN" altLang="en-US" dirty="0"/>
              <a:t>生成</a:t>
            </a:r>
            <a:r>
              <a:rPr kumimoji="1" lang="en-US" altLang="zh-CN" dirty="0"/>
              <a:t>text</a:t>
            </a:r>
            <a:r>
              <a:rPr kumimoji="1" lang="zh-CN" altLang="en-US" dirty="0"/>
              <a:t>而不是</a:t>
            </a:r>
            <a:r>
              <a:rPr kumimoji="1" lang="en-US" altLang="zh-CN" dirty="0"/>
              <a:t>mask</a:t>
            </a:r>
            <a:r>
              <a:rPr kumimoji="1" lang="zh-CN" altLang="en-US" dirty="0"/>
              <a:t> </a:t>
            </a:r>
            <a:r>
              <a:rPr kumimoji="1" lang="en-US" altLang="zh-CN" dirty="0"/>
              <a:t>token</a:t>
            </a:r>
            <a:r>
              <a:rPr kumimoji="1" lang="zh-CN" altLang="en-US" dirty="0"/>
              <a:t>。这里</a:t>
            </a:r>
            <a:r>
              <a:rPr kumimoji="1" lang="en-US" altLang="zh-CN" dirty="0"/>
              <a:t>Diffusion-LM</a:t>
            </a:r>
            <a:r>
              <a:rPr kumimoji="1" lang="zh-CN" altLang="en-US" dirty="0"/>
              <a:t>需要训练一个</a:t>
            </a:r>
            <a:r>
              <a:rPr kumimoji="1" lang="en-US" altLang="zh-CN" dirty="0"/>
              <a:t>classifier</a:t>
            </a:r>
            <a:r>
              <a:rPr kumimoji="1" lang="zh-CN" altLang="en-US" dirty="0"/>
              <a:t>来引导生成，被称为</a:t>
            </a:r>
            <a:r>
              <a:rPr kumimoji="1" lang="en-US" altLang="zh-CN" dirty="0"/>
              <a:t>classifier-guided</a:t>
            </a:r>
            <a:r>
              <a:rPr kumimoji="1" lang="zh-CN" altLang="en-US" dirty="0"/>
              <a:t>。</a:t>
            </a:r>
          </a:p>
        </p:txBody>
      </p:sp>
      <p:sp>
        <p:nvSpPr>
          <p:cNvPr id="4" name="灯片编号占位符 3"/>
          <p:cNvSpPr>
            <a:spLocks noGrp="1"/>
          </p:cNvSpPr>
          <p:nvPr>
            <p:ph type="sldNum" sz="quarter" idx="5"/>
          </p:nvPr>
        </p:nvSpPr>
        <p:spPr/>
        <p:txBody>
          <a:bodyPr/>
          <a:lstStyle/>
          <a:p>
            <a:fld id="{035010DE-BDAE-AE49-B4C9-1BD45CD88683}" type="slidenum">
              <a:rPr kumimoji="1" lang="zh-CN" altLang="en-US" smtClean="0"/>
              <a:t>5</a:t>
            </a:fld>
            <a:endParaRPr kumimoji="1" lang="zh-CN" altLang="en-US"/>
          </a:p>
        </p:txBody>
      </p:sp>
    </p:spTree>
    <p:extLst>
      <p:ext uri="{BB962C8B-B14F-4D97-AF65-F5344CB8AC3E}">
        <p14:creationId xmlns:p14="http://schemas.microsoft.com/office/powerpoint/2010/main" val="3969453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本文提出的</a:t>
            </a:r>
            <a:r>
              <a:rPr kumimoji="1" lang="en-US" altLang="zh-CN" dirty="0" err="1"/>
              <a:t>DiffuSeq</a:t>
            </a:r>
            <a:r>
              <a:rPr kumimoji="1" lang="zh-CN" altLang="en-US" dirty="0"/>
              <a:t>则希望通过一个模型直接完成条件文本生成，这种生成方式被称为</a:t>
            </a:r>
            <a:r>
              <a:rPr kumimoji="1" lang="en-US" altLang="zh-CN" dirty="0"/>
              <a:t>classifier-free</a:t>
            </a:r>
            <a:r>
              <a:rPr kumimoji="1" lang="zh-CN" altLang="en-US" dirty="0"/>
              <a:t>。</a:t>
            </a:r>
            <a:r>
              <a:rPr kumimoji="1" lang="en-US" altLang="zh-CN" dirty="0" err="1"/>
              <a:t>OpenAI</a:t>
            </a:r>
            <a:r>
              <a:rPr kumimoji="1" lang="zh-CN" altLang="en-US" dirty="0"/>
              <a:t>使用这种方法将</a:t>
            </a:r>
            <a:r>
              <a:rPr kumimoji="1" lang="en-US" altLang="zh-CN" dirty="0"/>
              <a:t>continuous</a:t>
            </a:r>
            <a:r>
              <a:rPr kumimoji="1" lang="zh-CN" altLang="en-US" dirty="0"/>
              <a:t> </a:t>
            </a:r>
            <a:r>
              <a:rPr kumimoji="1" lang="en-US" altLang="zh-CN" dirty="0"/>
              <a:t>diffusion</a:t>
            </a:r>
            <a:r>
              <a:rPr kumimoji="1" lang="zh-CN" altLang="en-US" dirty="0"/>
              <a:t> </a:t>
            </a:r>
            <a:r>
              <a:rPr kumimoji="1" lang="en-US" altLang="zh-CN" dirty="0"/>
              <a:t>model</a:t>
            </a:r>
            <a:r>
              <a:rPr kumimoji="1" lang="zh-CN" altLang="en-US" dirty="0"/>
              <a:t>应用在</a:t>
            </a:r>
            <a:r>
              <a:rPr kumimoji="1" lang="en-US" altLang="zh-CN" dirty="0"/>
              <a:t>text2image</a:t>
            </a:r>
            <a:r>
              <a:rPr kumimoji="1" lang="zh-CN" altLang="en-US" dirty="0"/>
              <a:t>的生成上取得了很好的结果，甚至比用预训练的模型当作</a:t>
            </a:r>
            <a:r>
              <a:rPr kumimoji="1" lang="en-US" altLang="zh-CN" dirty="0"/>
              <a:t>classifier</a:t>
            </a:r>
            <a:r>
              <a:rPr kumimoji="1" lang="zh-CN" altLang="en-US" dirty="0"/>
              <a:t>的效果还好。所以我认为这个文章解决的问题是如何用一个</a:t>
            </a:r>
            <a:r>
              <a:rPr kumimoji="1" lang="en-US" altLang="zh-CN" dirty="0"/>
              <a:t>end2end</a:t>
            </a:r>
            <a:r>
              <a:rPr kumimoji="1" lang="zh-CN" altLang="en-US" dirty="0"/>
              <a:t>训练的</a:t>
            </a:r>
            <a:r>
              <a:rPr kumimoji="1" lang="en-US" altLang="zh-CN" dirty="0"/>
              <a:t>diffusion</a:t>
            </a:r>
            <a:r>
              <a:rPr kumimoji="1" lang="zh-CN" altLang="en-US" dirty="0"/>
              <a:t> </a:t>
            </a:r>
            <a:r>
              <a:rPr kumimoji="1" lang="en-US" altLang="zh-CN" dirty="0"/>
              <a:t>model</a:t>
            </a:r>
            <a:r>
              <a:rPr kumimoji="1" lang="zh-CN" altLang="en-US" dirty="0"/>
              <a:t>来解决条件文本生成。</a:t>
            </a:r>
          </a:p>
        </p:txBody>
      </p:sp>
      <p:sp>
        <p:nvSpPr>
          <p:cNvPr id="4" name="灯片编号占位符 3"/>
          <p:cNvSpPr>
            <a:spLocks noGrp="1"/>
          </p:cNvSpPr>
          <p:nvPr>
            <p:ph type="sldNum" sz="quarter" idx="5"/>
          </p:nvPr>
        </p:nvSpPr>
        <p:spPr/>
        <p:txBody>
          <a:bodyPr/>
          <a:lstStyle/>
          <a:p>
            <a:fld id="{035010DE-BDAE-AE49-B4C9-1BD45CD88683}" type="slidenum">
              <a:rPr kumimoji="1" lang="zh-CN" altLang="en-US" smtClean="0"/>
              <a:t>6</a:t>
            </a:fld>
            <a:endParaRPr kumimoji="1" lang="zh-CN" altLang="en-US"/>
          </a:p>
        </p:txBody>
      </p:sp>
    </p:spTree>
    <p:extLst>
      <p:ext uri="{BB962C8B-B14F-4D97-AF65-F5344CB8AC3E}">
        <p14:creationId xmlns:p14="http://schemas.microsoft.com/office/powerpoint/2010/main" val="498301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我们来看一下这篇文章摘要，首先作者认为</a:t>
            </a:r>
            <a:r>
              <a:rPr kumimoji="1" lang="en-US" altLang="zh-CN" dirty="0"/>
              <a:t>diffusion</a:t>
            </a:r>
            <a:r>
              <a:rPr kumimoji="1" lang="zh-CN" altLang="en-US" dirty="0"/>
              <a:t> </a:t>
            </a:r>
            <a:r>
              <a:rPr kumimoji="1" lang="en-US" altLang="zh-CN" dirty="0"/>
              <a:t>model</a:t>
            </a:r>
            <a:r>
              <a:rPr kumimoji="1" lang="zh-CN" altLang="en-US" dirty="0"/>
              <a:t>是生成模型的一种新的</a:t>
            </a:r>
            <a:r>
              <a:rPr lang="zh-CN" altLang="en-US" b="0" i="0" dirty="0">
                <a:solidFill>
                  <a:srgbClr val="252525"/>
                </a:solidFill>
                <a:effectLst/>
                <a:latin typeface="Roboto" panose="02000000000000000000" pitchFamily="2" charset="0"/>
              </a:rPr>
              <a:t>范式，这篇文章想解决的挑战就是如何让</a:t>
            </a:r>
            <a:r>
              <a:rPr lang="en-US" altLang="zh-CN" b="0" i="0" dirty="0">
                <a:solidFill>
                  <a:srgbClr val="252525"/>
                </a:solidFill>
                <a:effectLst/>
                <a:latin typeface="Roboto" panose="02000000000000000000" pitchFamily="2" charset="0"/>
              </a:rPr>
              <a:t>diffusion</a:t>
            </a:r>
            <a:r>
              <a:rPr lang="zh-CN" altLang="en-US" b="0" i="0" dirty="0">
                <a:solidFill>
                  <a:srgbClr val="252525"/>
                </a:solidFill>
                <a:effectLst/>
                <a:latin typeface="Roboto" panose="02000000000000000000" pitchFamily="2" charset="0"/>
              </a:rPr>
              <a:t> </a:t>
            </a:r>
            <a:r>
              <a:rPr lang="en-US" altLang="zh-CN" b="0" i="0" dirty="0">
                <a:solidFill>
                  <a:srgbClr val="252525"/>
                </a:solidFill>
                <a:effectLst/>
                <a:latin typeface="Roboto" panose="02000000000000000000" pitchFamily="2" charset="0"/>
              </a:rPr>
              <a:t>model</a:t>
            </a:r>
            <a:r>
              <a:rPr lang="zh-CN" altLang="en-US" b="0" i="0" dirty="0">
                <a:solidFill>
                  <a:srgbClr val="252525"/>
                </a:solidFill>
                <a:effectLst/>
                <a:latin typeface="Roboto" panose="02000000000000000000" pitchFamily="2" charset="0"/>
              </a:rPr>
              <a:t>适应条件文本生成（</a:t>
            </a:r>
            <a:r>
              <a:rPr lang="en-US" altLang="zh-CN" b="0" i="0" dirty="0">
                <a:solidFill>
                  <a:srgbClr val="252525"/>
                </a:solidFill>
                <a:effectLst/>
                <a:latin typeface="Roboto" panose="02000000000000000000" pitchFamily="2" charset="0"/>
              </a:rPr>
              <a:t>classifier-free</a:t>
            </a:r>
            <a:r>
              <a:rPr lang="zh-CN" altLang="en-US" b="0" i="0" dirty="0">
                <a:solidFill>
                  <a:srgbClr val="252525"/>
                </a:solidFill>
                <a:effectLst/>
                <a:latin typeface="Roboto" panose="02000000000000000000" pitchFamily="2" charset="0"/>
              </a:rPr>
              <a:t> </a:t>
            </a:r>
            <a:r>
              <a:rPr lang="en-US" altLang="zh-CN" b="0" i="0" dirty="0">
                <a:solidFill>
                  <a:srgbClr val="252525"/>
                </a:solidFill>
                <a:effectLst/>
                <a:latin typeface="Roboto" panose="02000000000000000000" pitchFamily="2" charset="0"/>
              </a:rPr>
              <a:t>diffusion</a:t>
            </a:r>
            <a:r>
              <a:rPr lang="zh-CN" altLang="en-US" b="0" i="0" dirty="0">
                <a:solidFill>
                  <a:srgbClr val="252525"/>
                </a:solidFill>
                <a:effectLst/>
                <a:latin typeface="Roboto" panose="02000000000000000000" pitchFamily="2" charset="0"/>
              </a:rPr>
              <a:t> </a:t>
            </a:r>
            <a:r>
              <a:rPr lang="en-US" altLang="zh-CN" b="0" i="0" dirty="0">
                <a:solidFill>
                  <a:srgbClr val="252525"/>
                </a:solidFill>
                <a:effectLst/>
                <a:latin typeface="Roboto" panose="02000000000000000000" pitchFamily="2" charset="0"/>
              </a:rPr>
              <a:t>model</a:t>
            </a:r>
            <a:r>
              <a:rPr lang="zh-CN" altLang="en-US" b="0" i="0" dirty="0">
                <a:solidFill>
                  <a:srgbClr val="252525"/>
                </a:solidFill>
                <a:effectLst/>
                <a:latin typeface="Roboto" panose="02000000000000000000" pitchFamily="2" charset="0"/>
              </a:rPr>
              <a:t>），然后实验表明</a:t>
            </a:r>
            <a:r>
              <a:rPr lang="en-US" altLang="zh-CN" b="0" i="0" dirty="0" err="1">
                <a:solidFill>
                  <a:srgbClr val="252525"/>
                </a:solidFill>
                <a:effectLst/>
                <a:latin typeface="Roboto" panose="02000000000000000000" pitchFamily="2" charset="0"/>
              </a:rPr>
              <a:t>DiffuSeq</a:t>
            </a:r>
            <a:r>
              <a:rPr lang="zh-CN" altLang="en-US" b="0" i="0" dirty="0">
                <a:solidFill>
                  <a:srgbClr val="252525"/>
                </a:solidFill>
                <a:effectLst/>
                <a:latin typeface="Roboto" panose="02000000000000000000" pitchFamily="2" charset="0"/>
              </a:rPr>
              <a:t>的效果很好，甚至比基于</a:t>
            </a:r>
            <a:r>
              <a:rPr lang="en-US" altLang="zh-CN" b="0" i="0" dirty="0">
                <a:solidFill>
                  <a:srgbClr val="252525"/>
                </a:solidFill>
                <a:effectLst/>
                <a:latin typeface="Roboto" panose="02000000000000000000" pitchFamily="2" charset="0"/>
              </a:rPr>
              <a:t>pre-trained</a:t>
            </a:r>
            <a:r>
              <a:rPr lang="zh-CN" altLang="en-US" b="0" i="0" dirty="0">
                <a:solidFill>
                  <a:srgbClr val="252525"/>
                </a:solidFill>
                <a:effectLst/>
                <a:latin typeface="Roboto" panose="02000000000000000000" pitchFamily="2" charset="0"/>
              </a:rPr>
              <a:t> </a:t>
            </a:r>
            <a:r>
              <a:rPr lang="en-US" altLang="zh-CN" b="0" i="0" dirty="0">
                <a:solidFill>
                  <a:srgbClr val="252525"/>
                </a:solidFill>
                <a:effectLst/>
                <a:latin typeface="Roboto" panose="02000000000000000000" pitchFamily="2" charset="0"/>
              </a:rPr>
              <a:t>LM</a:t>
            </a:r>
            <a:r>
              <a:rPr lang="zh-CN" altLang="en-US" b="0" i="0" dirty="0">
                <a:solidFill>
                  <a:srgbClr val="252525"/>
                </a:solidFill>
                <a:effectLst/>
                <a:latin typeface="Roboto" panose="02000000000000000000" pitchFamily="2" charset="0"/>
              </a:rPr>
              <a:t>还要好。他们还理论分析了</a:t>
            </a:r>
            <a:r>
              <a:rPr lang="en" altLang="zh-CN" b="0" i="0" dirty="0">
                <a:solidFill>
                  <a:srgbClr val="252525"/>
                </a:solidFill>
                <a:effectLst/>
                <a:latin typeface="Roboto" panose="02000000000000000000" pitchFamily="2" charset="0"/>
              </a:rPr>
              <a:t>DIFFUSEQ </a:t>
            </a:r>
            <a:r>
              <a:rPr lang="zh-CN" altLang="en-US" b="0" i="0" dirty="0">
                <a:solidFill>
                  <a:srgbClr val="252525"/>
                </a:solidFill>
                <a:effectLst/>
                <a:latin typeface="Roboto" panose="02000000000000000000" pitchFamily="2" charset="0"/>
              </a:rPr>
              <a:t>和自回归</a:t>
            </a:r>
            <a:r>
              <a:rPr lang="en-US" altLang="zh-CN" b="0" i="0" dirty="0">
                <a:solidFill>
                  <a:srgbClr val="252525"/>
                </a:solidFill>
                <a:effectLst/>
                <a:latin typeface="Roboto" panose="02000000000000000000" pitchFamily="2" charset="0"/>
              </a:rPr>
              <a:t>/</a:t>
            </a:r>
            <a:r>
              <a:rPr lang="zh-CN" altLang="en-US" b="0" i="0" dirty="0">
                <a:solidFill>
                  <a:srgbClr val="252525"/>
                </a:solidFill>
                <a:effectLst/>
                <a:latin typeface="Roboto" panose="02000000000000000000" pitchFamily="2" charset="0"/>
              </a:rPr>
              <a:t>非自回归模型之间联系。实结果验和理论分析展示了扩散模型在复杂条件语言生成任务中的巨大</a:t>
            </a:r>
            <a:r>
              <a:rPr lang="zh-CN" altLang="en-US" b="0" i="0">
                <a:solidFill>
                  <a:srgbClr val="252525"/>
                </a:solidFill>
                <a:effectLst/>
                <a:latin typeface="Roboto" panose="02000000000000000000" pitchFamily="2" charset="0"/>
              </a:rPr>
              <a:t>潜力。</a:t>
            </a:r>
            <a:endParaRPr kumimoji="1" lang="zh-CN" altLang="en-US" dirty="0"/>
          </a:p>
        </p:txBody>
      </p:sp>
      <p:sp>
        <p:nvSpPr>
          <p:cNvPr id="4" name="灯片编号占位符 3"/>
          <p:cNvSpPr>
            <a:spLocks noGrp="1"/>
          </p:cNvSpPr>
          <p:nvPr>
            <p:ph type="sldNum" sz="quarter" idx="5"/>
          </p:nvPr>
        </p:nvSpPr>
        <p:spPr/>
        <p:txBody>
          <a:bodyPr/>
          <a:lstStyle/>
          <a:p>
            <a:fld id="{035010DE-BDAE-AE49-B4C9-1BD45CD88683}" type="slidenum">
              <a:rPr kumimoji="1" lang="zh-CN" altLang="en-US" smtClean="0"/>
              <a:t>7</a:t>
            </a:fld>
            <a:endParaRPr kumimoji="1" lang="zh-CN" altLang="en-US"/>
          </a:p>
        </p:txBody>
      </p:sp>
    </p:spTree>
    <p:extLst>
      <p:ext uri="{BB962C8B-B14F-4D97-AF65-F5344CB8AC3E}">
        <p14:creationId xmlns:p14="http://schemas.microsoft.com/office/powerpoint/2010/main" val="3110910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我们先看损失函数是怎么来的，它其实是用了</a:t>
            </a:r>
            <a:r>
              <a:rPr kumimoji="1" lang="en-US" altLang="zh-CN" dirty="0"/>
              <a:t>Diffusion-LM</a:t>
            </a:r>
            <a:r>
              <a:rPr kumimoji="1" lang="zh-CN" altLang="en-US" dirty="0"/>
              <a:t>的设定。</a:t>
            </a:r>
          </a:p>
        </p:txBody>
      </p:sp>
      <p:sp>
        <p:nvSpPr>
          <p:cNvPr id="4" name="灯片编号占位符 3"/>
          <p:cNvSpPr>
            <a:spLocks noGrp="1"/>
          </p:cNvSpPr>
          <p:nvPr>
            <p:ph type="sldNum" sz="quarter" idx="5"/>
          </p:nvPr>
        </p:nvSpPr>
        <p:spPr/>
        <p:txBody>
          <a:bodyPr/>
          <a:lstStyle/>
          <a:p>
            <a:fld id="{035010DE-BDAE-AE49-B4C9-1BD45CD88683}" type="slidenum">
              <a:rPr kumimoji="1" lang="zh-CN" altLang="en-US" smtClean="0"/>
              <a:t>8</a:t>
            </a:fld>
            <a:endParaRPr kumimoji="1" lang="zh-CN" altLang="en-US"/>
          </a:p>
        </p:txBody>
      </p:sp>
    </p:spTree>
    <p:extLst>
      <p:ext uri="{BB962C8B-B14F-4D97-AF65-F5344CB8AC3E}">
        <p14:creationId xmlns:p14="http://schemas.microsoft.com/office/powerpoint/2010/main" val="131740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这部分张煌昭学长和泽钧都讲过，我这里回顾一下。在最初的</a:t>
            </a:r>
            <a:r>
              <a:rPr kumimoji="1" lang="en-US" altLang="zh-CN" dirty="0"/>
              <a:t>diffusion</a:t>
            </a:r>
            <a:r>
              <a:rPr kumimoji="1" lang="zh-CN" altLang="en-US" dirty="0"/>
              <a:t> </a:t>
            </a:r>
            <a:r>
              <a:rPr kumimoji="1" lang="en-US" altLang="zh-CN" dirty="0"/>
              <a:t>model</a:t>
            </a:r>
            <a:r>
              <a:rPr kumimoji="1" lang="zh-CN" altLang="en-US" dirty="0"/>
              <a:t>里，损失函数是被定义成这样的，可以理解为它希望神经网络估计的噪声和加原先加噪的噪声越接近越好。</a:t>
            </a:r>
            <a:endParaRPr kumimoji="1" lang="en-US" altLang="zh-CN" dirty="0"/>
          </a:p>
        </p:txBody>
      </p:sp>
      <p:sp>
        <p:nvSpPr>
          <p:cNvPr id="4" name="灯片编号占位符 3"/>
          <p:cNvSpPr>
            <a:spLocks noGrp="1"/>
          </p:cNvSpPr>
          <p:nvPr>
            <p:ph type="sldNum" sz="quarter" idx="5"/>
          </p:nvPr>
        </p:nvSpPr>
        <p:spPr/>
        <p:txBody>
          <a:bodyPr/>
          <a:lstStyle/>
          <a:p>
            <a:fld id="{035010DE-BDAE-AE49-B4C9-1BD45CD88683}" type="slidenum">
              <a:rPr kumimoji="1" lang="zh-CN" altLang="en-US" smtClean="0"/>
              <a:t>9</a:t>
            </a:fld>
            <a:endParaRPr kumimoji="1" lang="zh-CN" altLang="en-US"/>
          </a:p>
        </p:txBody>
      </p:sp>
    </p:spTree>
    <p:extLst>
      <p:ext uri="{BB962C8B-B14F-4D97-AF65-F5344CB8AC3E}">
        <p14:creationId xmlns:p14="http://schemas.microsoft.com/office/powerpoint/2010/main" val="31014643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4F6CDB2F-FE33-2492-0695-49FDDE2BBC27}"/>
              </a:ext>
            </a:extLst>
          </p:cNvPr>
          <p:cNvPicPr>
            <a:picLocks noChangeAspect="1"/>
          </p:cNvPicPr>
          <p:nvPr userDrawn="1"/>
        </p:nvPicPr>
        <p:blipFill>
          <a:blip r:embed="rId2"/>
          <a:stretch>
            <a:fillRect/>
          </a:stretch>
        </p:blipFill>
        <p:spPr>
          <a:xfrm>
            <a:off x="0" y="11891"/>
            <a:ext cx="12192000" cy="6858000"/>
          </a:xfrm>
          <a:prstGeom prst="rect">
            <a:avLst/>
          </a:prstGeom>
        </p:spPr>
      </p:pic>
      <p:grpSp>
        <p:nvGrpSpPr>
          <p:cNvPr id="8" name="组合 7">
            <a:extLst>
              <a:ext uri="{FF2B5EF4-FFF2-40B4-BE49-F238E27FC236}">
                <a16:creationId xmlns:a16="http://schemas.microsoft.com/office/drawing/2014/main" id="{11609D05-CD4F-413F-039E-73A1BD405169}"/>
              </a:ext>
            </a:extLst>
          </p:cNvPr>
          <p:cNvGrpSpPr/>
          <p:nvPr userDrawn="1"/>
        </p:nvGrpSpPr>
        <p:grpSpPr>
          <a:xfrm>
            <a:off x="4505963" y="749071"/>
            <a:ext cx="2882718" cy="848212"/>
            <a:chOff x="9556201" y="498129"/>
            <a:chExt cx="1993881" cy="586680"/>
          </a:xfrm>
          <a:solidFill>
            <a:srgbClr val="7E181B"/>
          </a:solidFill>
        </p:grpSpPr>
        <p:grpSp>
          <p:nvGrpSpPr>
            <p:cNvPr id="9" name="组合 8">
              <a:extLst>
                <a:ext uri="{FF2B5EF4-FFF2-40B4-BE49-F238E27FC236}">
                  <a16:creationId xmlns:a16="http://schemas.microsoft.com/office/drawing/2014/main" id="{17048427-8368-CA0D-53E8-BE0A5BF1BEAD}"/>
                </a:ext>
              </a:extLst>
            </p:cNvPr>
            <p:cNvGrpSpPr/>
            <p:nvPr userDrawn="1"/>
          </p:nvGrpSpPr>
          <p:grpSpPr>
            <a:xfrm>
              <a:off x="10239376" y="968937"/>
              <a:ext cx="1307697" cy="96254"/>
              <a:chOff x="4616246" y="3878362"/>
              <a:chExt cx="5571416" cy="410087"/>
            </a:xfrm>
            <a:grpFill/>
          </p:grpSpPr>
          <p:sp>
            <p:nvSpPr>
              <p:cNvPr id="47" name="Freeform 17">
                <a:extLst>
                  <a:ext uri="{FF2B5EF4-FFF2-40B4-BE49-F238E27FC236}">
                    <a16:creationId xmlns:a16="http://schemas.microsoft.com/office/drawing/2014/main" id="{0FCF5851-F2E9-7D7A-2542-47E4CDFB7D0D}"/>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8" name="Freeform 18">
                <a:extLst>
                  <a:ext uri="{FF2B5EF4-FFF2-40B4-BE49-F238E27FC236}">
                    <a16:creationId xmlns:a16="http://schemas.microsoft.com/office/drawing/2014/main" id="{3AE13606-BA66-FE57-F934-70B7D9BDF604}"/>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9" name="Freeform 19">
                <a:extLst>
                  <a:ext uri="{FF2B5EF4-FFF2-40B4-BE49-F238E27FC236}">
                    <a16:creationId xmlns:a16="http://schemas.microsoft.com/office/drawing/2014/main" id="{4525C31B-668E-F0FD-329A-0690D00CC82F}"/>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0" name="Freeform 20">
                <a:extLst>
                  <a:ext uri="{FF2B5EF4-FFF2-40B4-BE49-F238E27FC236}">
                    <a16:creationId xmlns:a16="http://schemas.microsoft.com/office/drawing/2014/main" id="{4A156219-3628-C460-A40D-81E432A486E3}"/>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1" name="Freeform 21">
                <a:extLst>
                  <a:ext uri="{FF2B5EF4-FFF2-40B4-BE49-F238E27FC236}">
                    <a16:creationId xmlns:a16="http://schemas.microsoft.com/office/drawing/2014/main" id="{425DDC69-0629-686C-6295-B7EF36F96391}"/>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2" name="Freeform 22">
                <a:extLst>
                  <a:ext uri="{FF2B5EF4-FFF2-40B4-BE49-F238E27FC236}">
                    <a16:creationId xmlns:a16="http://schemas.microsoft.com/office/drawing/2014/main" id="{1F25CFC3-B387-4FDB-6077-E7FDC1624FB8}"/>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3" name="Freeform 23">
                <a:extLst>
                  <a:ext uri="{FF2B5EF4-FFF2-40B4-BE49-F238E27FC236}">
                    <a16:creationId xmlns:a16="http://schemas.microsoft.com/office/drawing/2014/main" id="{FB7869BB-327F-8A4E-8FBB-A706BC4C4CD9}"/>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4" name="Freeform 25">
                <a:extLst>
                  <a:ext uri="{FF2B5EF4-FFF2-40B4-BE49-F238E27FC236}">
                    <a16:creationId xmlns:a16="http://schemas.microsoft.com/office/drawing/2014/main" id="{B09D9A10-A913-0C09-48F3-7B470AB1FB81}"/>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5" name="Freeform 27">
                <a:extLst>
                  <a:ext uri="{FF2B5EF4-FFF2-40B4-BE49-F238E27FC236}">
                    <a16:creationId xmlns:a16="http://schemas.microsoft.com/office/drawing/2014/main" id="{577BF58C-DC8E-8A5C-7CED-FF986F0A8EEF}"/>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6" name="Freeform 29">
                <a:extLst>
                  <a:ext uri="{FF2B5EF4-FFF2-40B4-BE49-F238E27FC236}">
                    <a16:creationId xmlns:a16="http://schemas.microsoft.com/office/drawing/2014/main" id="{CA330986-824D-CA6F-8B7E-28AAC34B42C5}"/>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7" name="Freeform 30">
                <a:extLst>
                  <a:ext uri="{FF2B5EF4-FFF2-40B4-BE49-F238E27FC236}">
                    <a16:creationId xmlns:a16="http://schemas.microsoft.com/office/drawing/2014/main" id="{B3C24B6F-7018-7142-CD20-B58BFD7E14D2}"/>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8" name="Freeform 31">
                <a:extLst>
                  <a:ext uri="{FF2B5EF4-FFF2-40B4-BE49-F238E27FC236}">
                    <a16:creationId xmlns:a16="http://schemas.microsoft.com/office/drawing/2014/main" id="{8E9A9ACF-302B-20C4-0288-E466702F1218}"/>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9" name="Freeform 32">
                <a:extLst>
                  <a:ext uri="{FF2B5EF4-FFF2-40B4-BE49-F238E27FC236}">
                    <a16:creationId xmlns:a16="http://schemas.microsoft.com/office/drawing/2014/main" id="{FC2D1CAA-DC63-E9EF-2976-E274D0CEC2B3}"/>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0" name="Freeform 33">
                <a:extLst>
                  <a:ext uri="{FF2B5EF4-FFF2-40B4-BE49-F238E27FC236}">
                    <a16:creationId xmlns:a16="http://schemas.microsoft.com/office/drawing/2014/main" id="{257AFBF3-7A22-FCF9-F63E-A572A4BE08BF}"/>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1" name="Freeform 34">
                <a:extLst>
                  <a:ext uri="{FF2B5EF4-FFF2-40B4-BE49-F238E27FC236}">
                    <a16:creationId xmlns:a16="http://schemas.microsoft.com/office/drawing/2014/main" id="{879CCC8C-6DDE-581E-B70D-735D72D4961E}"/>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2" name="Freeform 35">
                <a:extLst>
                  <a:ext uri="{FF2B5EF4-FFF2-40B4-BE49-F238E27FC236}">
                    <a16:creationId xmlns:a16="http://schemas.microsoft.com/office/drawing/2014/main" id="{0FF0B613-3C30-433E-86B4-9AE084AC00A4}"/>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0" name="组合 9">
              <a:extLst>
                <a:ext uri="{FF2B5EF4-FFF2-40B4-BE49-F238E27FC236}">
                  <a16:creationId xmlns:a16="http://schemas.microsoft.com/office/drawing/2014/main" id="{DAF1DD17-F035-DD66-2DE6-C63BA4CAAB3C}"/>
                </a:ext>
              </a:extLst>
            </p:cNvPr>
            <p:cNvGrpSpPr/>
            <p:nvPr userDrawn="1"/>
          </p:nvGrpSpPr>
          <p:grpSpPr>
            <a:xfrm>
              <a:off x="10237120" y="539555"/>
              <a:ext cx="1312962" cy="375239"/>
              <a:chOff x="4606634" y="2048989"/>
              <a:chExt cx="5593843" cy="1598699"/>
            </a:xfrm>
            <a:grpFill/>
          </p:grpSpPr>
          <p:sp>
            <p:nvSpPr>
              <p:cNvPr id="35" name="Freeform 9">
                <a:extLst>
                  <a:ext uri="{FF2B5EF4-FFF2-40B4-BE49-F238E27FC236}">
                    <a16:creationId xmlns:a16="http://schemas.microsoft.com/office/drawing/2014/main" id="{678F3BC7-C000-1616-5A38-5FE3872C0E77}"/>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6" name="Freeform 10">
                <a:extLst>
                  <a:ext uri="{FF2B5EF4-FFF2-40B4-BE49-F238E27FC236}">
                    <a16:creationId xmlns:a16="http://schemas.microsoft.com/office/drawing/2014/main" id="{608B47C8-2F0E-4F50-FA63-A7DE3B89FC64}"/>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7" name="Freeform 11">
                <a:extLst>
                  <a:ext uri="{FF2B5EF4-FFF2-40B4-BE49-F238E27FC236}">
                    <a16:creationId xmlns:a16="http://schemas.microsoft.com/office/drawing/2014/main" id="{625BFB0B-ED4C-1DF1-B696-63C571C96116}"/>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8" name="Freeform 12">
                <a:extLst>
                  <a:ext uri="{FF2B5EF4-FFF2-40B4-BE49-F238E27FC236}">
                    <a16:creationId xmlns:a16="http://schemas.microsoft.com/office/drawing/2014/main" id="{9279B521-B7FA-8BDC-0AA6-B06C2623CD8C}"/>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9" name="Freeform 13">
                <a:extLst>
                  <a:ext uri="{FF2B5EF4-FFF2-40B4-BE49-F238E27FC236}">
                    <a16:creationId xmlns:a16="http://schemas.microsoft.com/office/drawing/2014/main" id="{7318C259-D92E-4EFD-E298-37A6B063A73A}"/>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0" name="Freeform 14">
                <a:extLst>
                  <a:ext uri="{FF2B5EF4-FFF2-40B4-BE49-F238E27FC236}">
                    <a16:creationId xmlns:a16="http://schemas.microsoft.com/office/drawing/2014/main" id="{577890FE-6B3F-8032-E7AF-17BB49040602}"/>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1" name="Freeform 15">
                <a:extLst>
                  <a:ext uri="{FF2B5EF4-FFF2-40B4-BE49-F238E27FC236}">
                    <a16:creationId xmlns:a16="http://schemas.microsoft.com/office/drawing/2014/main" id="{2EC9D92E-65EA-EEFB-50A0-D31F1281910B}"/>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2" name="Freeform 16">
                <a:extLst>
                  <a:ext uri="{FF2B5EF4-FFF2-40B4-BE49-F238E27FC236}">
                    <a16:creationId xmlns:a16="http://schemas.microsoft.com/office/drawing/2014/main" id="{55D72E0F-75E6-F648-A5BC-E64A8F21661A}"/>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3" name="Freeform 24">
                <a:extLst>
                  <a:ext uri="{FF2B5EF4-FFF2-40B4-BE49-F238E27FC236}">
                    <a16:creationId xmlns:a16="http://schemas.microsoft.com/office/drawing/2014/main" id="{1620F789-A68C-9EDC-5D94-9F4D1361D22C}"/>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4" name="Freeform 26">
                <a:extLst>
                  <a:ext uri="{FF2B5EF4-FFF2-40B4-BE49-F238E27FC236}">
                    <a16:creationId xmlns:a16="http://schemas.microsoft.com/office/drawing/2014/main" id="{DDD63AD3-D247-0BCD-7207-3BEA50B542B1}"/>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5" name="Freeform 28">
                <a:extLst>
                  <a:ext uri="{FF2B5EF4-FFF2-40B4-BE49-F238E27FC236}">
                    <a16:creationId xmlns:a16="http://schemas.microsoft.com/office/drawing/2014/main" id="{B310515A-134C-2985-58A7-ADBA77BC5EA0}"/>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6" name="Freeform 36">
                <a:extLst>
                  <a:ext uri="{FF2B5EF4-FFF2-40B4-BE49-F238E27FC236}">
                    <a16:creationId xmlns:a16="http://schemas.microsoft.com/office/drawing/2014/main" id="{0027A4DA-33B7-DC11-E5C8-354D1FD460B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1" name="组合 10">
              <a:extLst>
                <a:ext uri="{FF2B5EF4-FFF2-40B4-BE49-F238E27FC236}">
                  <a16:creationId xmlns:a16="http://schemas.microsoft.com/office/drawing/2014/main" id="{A0937F22-A6AC-41C1-7791-C41B0D61AFB0}"/>
                </a:ext>
              </a:extLst>
            </p:cNvPr>
            <p:cNvGrpSpPr/>
            <p:nvPr userDrawn="1"/>
          </p:nvGrpSpPr>
          <p:grpSpPr>
            <a:xfrm>
              <a:off x="9556201" y="498129"/>
              <a:ext cx="588050" cy="586680"/>
              <a:chOff x="2105799" y="20055838"/>
              <a:chExt cx="6748090" cy="6732363"/>
            </a:xfrm>
            <a:grpFill/>
          </p:grpSpPr>
          <p:sp>
            <p:nvSpPr>
              <p:cNvPr id="12" name="Freeform 8">
                <a:extLst>
                  <a:ext uri="{FF2B5EF4-FFF2-40B4-BE49-F238E27FC236}">
                    <a16:creationId xmlns:a16="http://schemas.microsoft.com/office/drawing/2014/main" id="{C2DC2A9A-A61F-606E-1226-27E7D5020314}"/>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 name="Freeform 42">
                <a:extLst>
                  <a:ext uri="{FF2B5EF4-FFF2-40B4-BE49-F238E27FC236}">
                    <a16:creationId xmlns:a16="http://schemas.microsoft.com/office/drawing/2014/main" id="{D03F8528-850A-FFA0-14B7-2646B873E3F9}"/>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4" name="Freeform 43">
                <a:extLst>
                  <a:ext uri="{FF2B5EF4-FFF2-40B4-BE49-F238E27FC236}">
                    <a16:creationId xmlns:a16="http://schemas.microsoft.com/office/drawing/2014/main" id="{79C8D9C2-5718-71F6-B8B5-7062CD3A5BC0}"/>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5" name="Freeform 44">
                <a:extLst>
                  <a:ext uri="{FF2B5EF4-FFF2-40B4-BE49-F238E27FC236}">
                    <a16:creationId xmlns:a16="http://schemas.microsoft.com/office/drawing/2014/main" id="{968F6909-796E-22D9-A144-A5DB0BCC4EF6}"/>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6" name="Freeform 45">
                <a:extLst>
                  <a:ext uri="{FF2B5EF4-FFF2-40B4-BE49-F238E27FC236}">
                    <a16:creationId xmlns:a16="http://schemas.microsoft.com/office/drawing/2014/main" id="{AE2F2026-8614-36F9-BB91-A63761BE5E42}"/>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7" name="Freeform 46">
                <a:extLst>
                  <a:ext uri="{FF2B5EF4-FFF2-40B4-BE49-F238E27FC236}">
                    <a16:creationId xmlns:a16="http://schemas.microsoft.com/office/drawing/2014/main" id="{2C3C0F1B-1B6E-B9A7-E031-31CA4E17CBAB}"/>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8" name="Freeform 47">
                <a:extLst>
                  <a:ext uri="{FF2B5EF4-FFF2-40B4-BE49-F238E27FC236}">
                    <a16:creationId xmlns:a16="http://schemas.microsoft.com/office/drawing/2014/main" id="{506E10DC-0CD1-83E1-E846-056AF2607667}"/>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9" name="Freeform 48">
                <a:extLst>
                  <a:ext uri="{FF2B5EF4-FFF2-40B4-BE49-F238E27FC236}">
                    <a16:creationId xmlns:a16="http://schemas.microsoft.com/office/drawing/2014/main" id="{E62597C5-FE2C-DAC1-91D2-F0398C9357B8}"/>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0" name="Freeform 49">
                <a:extLst>
                  <a:ext uri="{FF2B5EF4-FFF2-40B4-BE49-F238E27FC236}">
                    <a16:creationId xmlns:a16="http://schemas.microsoft.com/office/drawing/2014/main" id="{90AD5EFB-D750-2B77-8D5F-696743ACF051}"/>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1" name="Freeform 50">
                <a:extLst>
                  <a:ext uri="{FF2B5EF4-FFF2-40B4-BE49-F238E27FC236}">
                    <a16:creationId xmlns:a16="http://schemas.microsoft.com/office/drawing/2014/main" id="{4127DECE-A8FF-A3D1-B32E-335E7BE52D66}"/>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2" name="Freeform 51">
                <a:extLst>
                  <a:ext uri="{FF2B5EF4-FFF2-40B4-BE49-F238E27FC236}">
                    <a16:creationId xmlns:a16="http://schemas.microsoft.com/office/drawing/2014/main" id="{E4D038B5-D8BF-5685-873C-A4721E3B2802}"/>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3" name="Freeform 52">
                <a:extLst>
                  <a:ext uri="{FF2B5EF4-FFF2-40B4-BE49-F238E27FC236}">
                    <a16:creationId xmlns:a16="http://schemas.microsoft.com/office/drawing/2014/main" id="{C77ADEC1-2EEE-FA6A-70D4-DD36D40DD57C}"/>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4" name="Freeform 53">
                <a:extLst>
                  <a:ext uri="{FF2B5EF4-FFF2-40B4-BE49-F238E27FC236}">
                    <a16:creationId xmlns:a16="http://schemas.microsoft.com/office/drawing/2014/main" id="{F414FAB8-737B-7856-250C-F279E2F6598A}"/>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5" name="Freeform 54">
                <a:extLst>
                  <a:ext uri="{FF2B5EF4-FFF2-40B4-BE49-F238E27FC236}">
                    <a16:creationId xmlns:a16="http://schemas.microsoft.com/office/drawing/2014/main" id="{44993CEF-5D51-8E0A-18BE-265F7F8C3ACF}"/>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6" name="Freeform 55">
                <a:extLst>
                  <a:ext uri="{FF2B5EF4-FFF2-40B4-BE49-F238E27FC236}">
                    <a16:creationId xmlns:a16="http://schemas.microsoft.com/office/drawing/2014/main" id="{46CBB949-2273-B846-EDF7-40B7D61458B3}"/>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7" name="Freeform 56">
                <a:extLst>
                  <a:ext uri="{FF2B5EF4-FFF2-40B4-BE49-F238E27FC236}">
                    <a16:creationId xmlns:a16="http://schemas.microsoft.com/office/drawing/2014/main" id="{0DCE2302-1E7C-E4B0-BDC6-6DC15DEDBD81}"/>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8" name="Freeform 57">
                <a:extLst>
                  <a:ext uri="{FF2B5EF4-FFF2-40B4-BE49-F238E27FC236}">
                    <a16:creationId xmlns:a16="http://schemas.microsoft.com/office/drawing/2014/main" id="{01CFB544-3EFA-2DAA-A455-CEED0E09FE83}"/>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9" name="Freeform 58">
                <a:extLst>
                  <a:ext uri="{FF2B5EF4-FFF2-40B4-BE49-F238E27FC236}">
                    <a16:creationId xmlns:a16="http://schemas.microsoft.com/office/drawing/2014/main" id="{5C40502E-617D-2C3A-BF0A-A2261E894084}"/>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0" name="Freeform 59">
                <a:extLst>
                  <a:ext uri="{FF2B5EF4-FFF2-40B4-BE49-F238E27FC236}">
                    <a16:creationId xmlns:a16="http://schemas.microsoft.com/office/drawing/2014/main" id="{DE38E3B9-480F-7EAB-43C1-1A6DEC927F4B}"/>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1" name="Freeform 60">
                <a:extLst>
                  <a:ext uri="{FF2B5EF4-FFF2-40B4-BE49-F238E27FC236}">
                    <a16:creationId xmlns:a16="http://schemas.microsoft.com/office/drawing/2014/main" id="{196E9A27-B2C7-AE3E-1531-618748685845}"/>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2" name="Freeform 61">
                <a:extLst>
                  <a:ext uri="{FF2B5EF4-FFF2-40B4-BE49-F238E27FC236}">
                    <a16:creationId xmlns:a16="http://schemas.microsoft.com/office/drawing/2014/main" id="{5F039D73-2C4A-6247-68C0-BC95D561A4E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3" name="Freeform 62">
                <a:extLst>
                  <a:ext uri="{FF2B5EF4-FFF2-40B4-BE49-F238E27FC236}">
                    <a16:creationId xmlns:a16="http://schemas.microsoft.com/office/drawing/2014/main" id="{47F53DCF-89E3-8C71-949B-20D32EE7A15B}"/>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4" name="Freeform 71">
                <a:extLst>
                  <a:ext uri="{FF2B5EF4-FFF2-40B4-BE49-F238E27FC236}">
                    <a16:creationId xmlns:a16="http://schemas.microsoft.com/office/drawing/2014/main" id="{F9371733-3BC3-1B0D-3E44-49BA22BCC5B6}"/>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spTree>
    <p:extLst>
      <p:ext uri="{BB962C8B-B14F-4D97-AF65-F5344CB8AC3E}">
        <p14:creationId xmlns:p14="http://schemas.microsoft.com/office/powerpoint/2010/main" val="3913289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4C3416-AA21-AB3D-F2A8-99D54B1B92C9}"/>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DF5A2DF9-549F-5751-CBD8-61A8DE22C3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96724A8F-CC51-5119-D0F1-FD1975D76274}"/>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7A667A97-A7B6-575F-BB5F-1AAB8C2475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4F4E253C-90DA-9FF4-D324-30359D6572C6}"/>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3622189B-691A-5576-91A4-72679AD661F6}"/>
              </a:ext>
            </a:extLst>
          </p:cNvPr>
          <p:cNvSpPr>
            <a:spLocks noGrp="1"/>
          </p:cNvSpPr>
          <p:nvPr>
            <p:ph type="dt" sz="half" idx="10"/>
          </p:nvPr>
        </p:nvSpPr>
        <p:spPr/>
        <p:txBody>
          <a:bodyPr/>
          <a:lstStyle/>
          <a:p>
            <a:fld id="{7D354668-A445-3B44-8F5F-70B26850AB38}" type="datetimeFigureOut">
              <a:rPr kumimoji="1" lang="zh-CN" altLang="en-US" smtClean="0"/>
              <a:t>2023/3/22</a:t>
            </a:fld>
            <a:endParaRPr kumimoji="1" lang="zh-CN" altLang="en-US"/>
          </a:p>
        </p:txBody>
      </p:sp>
      <p:sp>
        <p:nvSpPr>
          <p:cNvPr id="8" name="页脚占位符 7">
            <a:extLst>
              <a:ext uri="{FF2B5EF4-FFF2-40B4-BE49-F238E27FC236}">
                <a16:creationId xmlns:a16="http://schemas.microsoft.com/office/drawing/2014/main" id="{E1DB55B4-5B29-F454-8CBD-CDED566C25EA}"/>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29ED1FCF-759B-6A51-C140-0CC1F267A88A}"/>
              </a:ext>
            </a:extLst>
          </p:cNvPr>
          <p:cNvSpPr>
            <a:spLocks noGrp="1"/>
          </p:cNvSpPr>
          <p:nvPr>
            <p:ph type="sldNum" sz="quarter" idx="12"/>
          </p:nvPr>
        </p:nvSpPr>
        <p:spPr/>
        <p:txBody>
          <a:bodyPr/>
          <a:lstStyle/>
          <a:p>
            <a:fld id="{1791BC3F-134F-EE47-A3B9-0541017EE335}" type="slidenum">
              <a:rPr kumimoji="1" lang="zh-CN" altLang="en-US" smtClean="0"/>
              <a:t>‹#›</a:t>
            </a:fld>
            <a:endParaRPr kumimoji="1" lang="zh-CN" altLang="en-US"/>
          </a:p>
        </p:txBody>
      </p:sp>
    </p:spTree>
    <p:extLst>
      <p:ext uri="{BB962C8B-B14F-4D97-AF65-F5344CB8AC3E}">
        <p14:creationId xmlns:p14="http://schemas.microsoft.com/office/powerpoint/2010/main" val="1617819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98B49D-DEF1-965C-6D1F-3BF7BFB05051}"/>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C49FD224-2C9A-22FB-D605-1B7E0A19A735}"/>
              </a:ext>
            </a:extLst>
          </p:cNvPr>
          <p:cNvSpPr>
            <a:spLocks noGrp="1"/>
          </p:cNvSpPr>
          <p:nvPr>
            <p:ph type="dt" sz="half" idx="10"/>
          </p:nvPr>
        </p:nvSpPr>
        <p:spPr/>
        <p:txBody>
          <a:bodyPr/>
          <a:lstStyle/>
          <a:p>
            <a:fld id="{7D354668-A445-3B44-8F5F-70B26850AB38}" type="datetimeFigureOut">
              <a:rPr kumimoji="1" lang="zh-CN" altLang="en-US" smtClean="0"/>
              <a:t>2023/3/22</a:t>
            </a:fld>
            <a:endParaRPr kumimoji="1" lang="zh-CN" altLang="en-US"/>
          </a:p>
        </p:txBody>
      </p:sp>
      <p:sp>
        <p:nvSpPr>
          <p:cNvPr id="4" name="页脚占位符 3">
            <a:extLst>
              <a:ext uri="{FF2B5EF4-FFF2-40B4-BE49-F238E27FC236}">
                <a16:creationId xmlns:a16="http://schemas.microsoft.com/office/drawing/2014/main" id="{AED9DAA6-F4BB-789B-2C30-A4C8BA9A04D4}"/>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0548B3CE-2C1C-9C02-DA45-0024A4E1B246}"/>
              </a:ext>
            </a:extLst>
          </p:cNvPr>
          <p:cNvSpPr>
            <a:spLocks noGrp="1"/>
          </p:cNvSpPr>
          <p:nvPr>
            <p:ph type="sldNum" sz="quarter" idx="12"/>
          </p:nvPr>
        </p:nvSpPr>
        <p:spPr/>
        <p:txBody>
          <a:bodyPr/>
          <a:lstStyle/>
          <a:p>
            <a:fld id="{1791BC3F-134F-EE47-A3B9-0541017EE335}" type="slidenum">
              <a:rPr kumimoji="1" lang="zh-CN" altLang="en-US" smtClean="0"/>
              <a:t>‹#›</a:t>
            </a:fld>
            <a:endParaRPr kumimoji="1" lang="zh-CN" altLang="en-US"/>
          </a:p>
        </p:txBody>
      </p:sp>
    </p:spTree>
    <p:extLst>
      <p:ext uri="{BB962C8B-B14F-4D97-AF65-F5344CB8AC3E}">
        <p14:creationId xmlns:p14="http://schemas.microsoft.com/office/powerpoint/2010/main" val="26132311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EA77E21-AD75-9D47-98E9-5E3E281BAEAB}"/>
              </a:ext>
            </a:extLst>
          </p:cNvPr>
          <p:cNvSpPr>
            <a:spLocks noGrp="1"/>
          </p:cNvSpPr>
          <p:nvPr>
            <p:ph type="dt" sz="half" idx="10"/>
          </p:nvPr>
        </p:nvSpPr>
        <p:spPr/>
        <p:txBody>
          <a:bodyPr/>
          <a:lstStyle/>
          <a:p>
            <a:fld id="{7D354668-A445-3B44-8F5F-70B26850AB38}" type="datetimeFigureOut">
              <a:rPr kumimoji="1" lang="zh-CN" altLang="en-US" smtClean="0"/>
              <a:t>2023/3/22</a:t>
            </a:fld>
            <a:endParaRPr kumimoji="1" lang="zh-CN" altLang="en-US"/>
          </a:p>
        </p:txBody>
      </p:sp>
      <p:sp>
        <p:nvSpPr>
          <p:cNvPr id="3" name="页脚占位符 2">
            <a:extLst>
              <a:ext uri="{FF2B5EF4-FFF2-40B4-BE49-F238E27FC236}">
                <a16:creationId xmlns:a16="http://schemas.microsoft.com/office/drawing/2014/main" id="{F2BF5054-73B2-1AE6-EAA5-ABC6A6A58FDD}"/>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2F0C14A9-28ED-3799-3DD2-BFF059864258}"/>
              </a:ext>
            </a:extLst>
          </p:cNvPr>
          <p:cNvSpPr>
            <a:spLocks noGrp="1"/>
          </p:cNvSpPr>
          <p:nvPr>
            <p:ph type="sldNum" sz="quarter" idx="12"/>
          </p:nvPr>
        </p:nvSpPr>
        <p:spPr/>
        <p:txBody>
          <a:bodyPr/>
          <a:lstStyle/>
          <a:p>
            <a:fld id="{1791BC3F-134F-EE47-A3B9-0541017EE335}" type="slidenum">
              <a:rPr kumimoji="1" lang="zh-CN" altLang="en-US" smtClean="0"/>
              <a:t>‹#›</a:t>
            </a:fld>
            <a:endParaRPr kumimoji="1" lang="zh-CN" altLang="en-US"/>
          </a:p>
        </p:txBody>
      </p:sp>
    </p:spTree>
    <p:extLst>
      <p:ext uri="{BB962C8B-B14F-4D97-AF65-F5344CB8AC3E}">
        <p14:creationId xmlns:p14="http://schemas.microsoft.com/office/powerpoint/2010/main" val="39779477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F7EDB-291A-E89A-4D1C-384587D670E5}"/>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3A0F6B6D-2FAC-1311-7122-8226807C87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FA8D2374-4E9D-4005-9FA4-F0051B9B6B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40C0F96F-B67C-598F-F934-E39F2DCCDA18}"/>
              </a:ext>
            </a:extLst>
          </p:cNvPr>
          <p:cNvSpPr>
            <a:spLocks noGrp="1"/>
          </p:cNvSpPr>
          <p:nvPr>
            <p:ph type="dt" sz="half" idx="10"/>
          </p:nvPr>
        </p:nvSpPr>
        <p:spPr/>
        <p:txBody>
          <a:bodyPr/>
          <a:lstStyle/>
          <a:p>
            <a:fld id="{7D354668-A445-3B44-8F5F-70B26850AB38}" type="datetimeFigureOut">
              <a:rPr kumimoji="1" lang="zh-CN" altLang="en-US" smtClean="0"/>
              <a:t>2023/3/22</a:t>
            </a:fld>
            <a:endParaRPr kumimoji="1" lang="zh-CN" altLang="en-US"/>
          </a:p>
        </p:txBody>
      </p:sp>
      <p:sp>
        <p:nvSpPr>
          <p:cNvPr id="6" name="页脚占位符 5">
            <a:extLst>
              <a:ext uri="{FF2B5EF4-FFF2-40B4-BE49-F238E27FC236}">
                <a16:creationId xmlns:a16="http://schemas.microsoft.com/office/drawing/2014/main" id="{2084ADD9-E6AA-6EA9-38A1-9B2E0583B975}"/>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9897F302-6470-445F-7355-B871CF0DEC6A}"/>
              </a:ext>
            </a:extLst>
          </p:cNvPr>
          <p:cNvSpPr>
            <a:spLocks noGrp="1"/>
          </p:cNvSpPr>
          <p:nvPr>
            <p:ph type="sldNum" sz="quarter" idx="12"/>
          </p:nvPr>
        </p:nvSpPr>
        <p:spPr/>
        <p:txBody>
          <a:bodyPr/>
          <a:lstStyle/>
          <a:p>
            <a:fld id="{1791BC3F-134F-EE47-A3B9-0541017EE335}" type="slidenum">
              <a:rPr kumimoji="1" lang="zh-CN" altLang="en-US" smtClean="0"/>
              <a:t>‹#›</a:t>
            </a:fld>
            <a:endParaRPr kumimoji="1" lang="zh-CN" altLang="en-US"/>
          </a:p>
        </p:txBody>
      </p:sp>
    </p:spTree>
    <p:extLst>
      <p:ext uri="{BB962C8B-B14F-4D97-AF65-F5344CB8AC3E}">
        <p14:creationId xmlns:p14="http://schemas.microsoft.com/office/powerpoint/2010/main" val="9739202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87BB0A-306E-D599-0377-020A95717FA8}"/>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0061489D-8DAC-4C96-046C-0F33C116E4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2B543A16-48A2-81B0-A7A0-71DD0392DD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FBF7DC44-9348-BF54-9FD5-0CE91C8EF9C1}"/>
              </a:ext>
            </a:extLst>
          </p:cNvPr>
          <p:cNvSpPr>
            <a:spLocks noGrp="1"/>
          </p:cNvSpPr>
          <p:nvPr>
            <p:ph type="dt" sz="half" idx="10"/>
          </p:nvPr>
        </p:nvSpPr>
        <p:spPr/>
        <p:txBody>
          <a:bodyPr/>
          <a:lstStyle/>
          <a:p>
            <a:fld id="{7D354668-A445-3B44-8F5F-70B26850AB38}" type="datetimeFigureOut">
              <a:rPr kumimoji="1" lang="zh-CN" altLang="en-US" smtClean="0"/>
              <a:t>2023/3/22</a:t>
            </a:fld>
            <a:endParaRPr kumimoji="1" lang="zh-CN" altLang="en-US"/>
          </a:p>
        </p:txBody>
      </p:sp>
      <p:sp>
        <p:nvSpPr>
          <p:cNvPr id="6" name="页脚占位符 5">
            <a:extLst>
              <a:ext uri="{FF2B5EF4-FFF2-40B4-BE49-F238E27FC236}">
                <a16:creationId xmlns:a16="http://schemas.microsoft.com/office/drawing/2014/main" id="{FBE0F0E2-65ED-9D64-4424-82E0F2419F84}"/>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9B97171-5867-27A0-6ADA-7B26F11D9E40}"/>
              </a:ext>
            </a:extLst>
          </p:cNvPr>
          <p:cNvSpPr>
            <a:spLocks noGrp="1"/>
          </p:cNvSpPr>
          <p:nvPr>
            <p:ph type="sldNum" sz="quarter" idx="12"/>
          </p:nvPr>
        </p:nvSpPr>
        <p:spPr/>
        <p:txBody>
          <a:bodyPr/>
          <a:lstStyle/>
          <a:p>
            <a:fld id="{1791BC3F-134F-EE47-A3B9-0541017EE335}" type="slidenum">
              <a:rPr kumimoji="1" lang="zh-CN" altLang="en-US" smtClean="0"/>
              <a:t>‹#›</a:t>
            </a:fld>
            <a:endParaRPr kumimoji="1" lang="zh-CN" altLang="en-US"/>
          </a:p>
        </p:txBody>
      </p:sp>
    </p:spTree>
    <p:extLst>
      <p:ext uri="{BB962C8B-B14F-4D97-AF65-F5344CB8AC3E}">
        <p14:creationId xmlns:p14="http://schemas.microsoft.com/office/powerpoint/2010/main" val="39081200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17D26A-9FD6-CB3D-4EFA-453F0C2E87FD}"/>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88851664-86DA-3101-913D-3DC6578E54AB}"/>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8690F4F-55F8-7C84-3092-D69F84F3C6CD}"/>
              </a:ext>
            </a:extLst>
          </p:cNvPr>
          <p:cNvSpPr>
            <a:spLocks noGrp="1"/>
          </p:cNvSpPr>
          <p:nvPr>
            <p:ph type="dt" sz="half" idx="10"/>
          </p:nvPr>
        </p:nvSpPr>
        <p:spPr/>
        <p:txBody>
          <a:bodyPr/>
          <a:lstStyle/>
          <a:p>
            <a:fld id="{7D354668-A445-3B44-8F5F-70B26850AB38}" type="datetimeFigureOut">
              <a:rPr kumimoji="1" lang="zh-CN" altLang="en-US" smtClean="0"/>
              <a:t>2023/3/22</a:t>
            </a:fld>
            <a:endParaRPr kumimoji="1" lang="zh-CN" altLang="en-US"/>
          </a:p>
        </p:txBody>
      </p:sp>
      <p:sp>
        <p:nvSpPr>
          <p:cNvPr id="5" name="页脚占位符 4">
            <a:extLst>
              <a:ext uri="{FF2B5EF4-FFF2-40B4-BE49-F238E27FC236}">
                <a16:creationId xmlns:a16="http://schemas.microsoft.com/office/drawing/2014/main" id="{067F23C4-0914-8418-EA11-3A6215BDB9D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0481317-EEEF-D9A7-B66D-C4A1F1E6EDE2}"/>
              </a:ext>
            </a:extLst>
          </p:cNvPr>
          <p:cNvSpPr>
            <a:spLocks noGrp="1"/>
          </p:cNvSpPr>
          <p:nvPr>
            <p:ph type="sldNum" sz="quarter" idx="12"/>
          </p:nvPr>
        </p:nvSpPr>
        <p:spPr/>
        <p:txBody>
          <a:bodyPr/>
          <a:lstStyle/>
          <a:p>
            <a:fld id="{1791BC3F-134F-EE47-A3B9-0541017EE335}" type="slidenum">
              <a:rPr kumimoji="1" lang="zh-CN" altLang="en-US" smtClean="0"/>
              <a:t>‹#›</a:t>
            </a:fld>
            <a:endParaRPr kumimoji="1" lang="zh-CN" altLang="en-US"/>
          </a:p>
        </p:txBody>
      </p:sp>
    </p:spTree>
    <p:extLst>
      <p:ext uri="{BB962C8B-B14F-4D97-AF65-F5344CB8AC3E}">
        <p14:creationId xmlns:p14="http://schemas.microsoft.com/office/powerpoint/2010/main" val="38948533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F86DD6-BDCD-F2B0-F6F6-A2DE7BCDBAED}"/>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09104B95-9CC1-80DF-F9B4-849F6F4F2031}"/>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477F0A23-0EA1-F99A-982E-6F27D167CF1D}"/>
              </a:ext>
            </a:extLst>
          </p:cNvPr>
          <p:cNvSpPr>
            <a:spLocks noGrp="1"/>
          </p:cNvSpPr>
          <p:nvPr>
            <p:ph type="dt" sz="half" idx="10"/>
          </p:nvPr>
        </p:nvSpPr>
        <p:spPr/>
        <p:txBody>
          <a:bodyPr/>
          <a:lstStyle/>
          <a:p>
            <a:fld id="{7D354668-A445-3B44-8F5F-70B26850AB38}" type="datetimeFigureOut">
              <a:rPr kumimoji="1" lang="zh-CN" altLang="en-US" smtClean="0"/>
              <a:t>2023/3/22</a:t>
            </a:fld>
            <a:endParaRPr kumimoji="1" lang="zh-CN" altLang="en-US"/>
          </a:p>
        </p:txBody>
      </p:sp>
      <p:sp>
        <p:nvSpPr>
          <p:cNvPr id="5" name="页脚占位符 4">
            <a:extLst>
              <a:ext uri="{FF2B5EF4-FFF2-40B4-BE49-F238E27FC236}">
                <a16:creationId xmlns:a16="http://schemas.microsoft.com/office/drawing/2014/main" id="{2D1C6621-3E80-E330-9AAD-B02A3D36FC4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A885977-E785-50E3-D944-13D8A6A0C1B6}"/>
              </a:ext>
            </a:extLst>
          </p:cNvPr>
          <p:cNvSpPr>
            <a:spLocks noGrp="1"/>
          </p:cNvSpPr>
          <p:nvPr>
            <p:ph type="sldNum" sz="quarter" idx="12"/>
          </p:nvPr>
        </p:nvSpPr>
        <p:spPr/>
        <p:txBody>
          <a:bodyPr/>
          <a:lstStyle/>
          <a:p>
            <a:fld id="{1791BC3F-134F-EE47-A3B9-0541017EE335}" type="slidenum">
              <a:rPr kumimoji="1" lang="zh-CN" altLang="en-US" smtClean="0"/>
              <a:t>‹#›</a:t>
            </a:fld>
            <a:endParaRPr kumimoji="1" lang="zh-CN" altLang="en-US"/>
          </a:p>
        </p:txBody>
      </p:sp>
    </p:spTree>
    <p:extLst>
      <p:ext uri="{BB962C8B-B14F-4D97-AF65-F5344CB8AC3E}">
        <p14:creationId xmlns:p14="http://schemas.microsoft.com/office/powerpoint/2010/main" val="536540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A8F460F-45FB-9178-8463-6A1CA1683F58}"/>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9" name="组合 8">
            <a:extLst>
              <a:ext uri="{FF2B5EF4-FFF2-40B4-BE49-F238E27FC236}">
                <a16:creationId xmlns:a16="http://schemas.microsoft.com/office/drawing/2014/main" id="{F722F971-6A98-EA76-1B7B-4564C181020B}"/>
              </a:ext>
            </a:extLst>
          </p:cNvPr>
          <p:cNvGrpSpPr/>
          <p:nvPr userDrawn="1"/>
        </p:nvGrpSpPr>
        <p:grpSpPr>
          <a:xfrm>
            <a:off x="9908728" y="457198"/>
            <a:ext cx="1689105" cy="497002"/>
            <a:chOff x="4774665" y="527202"/>
            <a:chExt cx="2642671" cy="777580"/>
          </a:xfrm>
          <a:solidFill>
            <a:srgbClr val="9A0001"/>
          </a:solidFill>
        </p:grpSpPr>
        <p:grpSp>
          <p:nvGrpSpPr>
            <p:cNvPr id="10" name="组合 9">
              <a:extLst>
                <a:ext uri="{FF2B5EF4-FFF2-40B4-BE49-F238E27FC236}">
                  <a16:creationId xmlns:a16="http://schemas.microsoft.com/office/drawing/2014/main" id="{2639EA84-C8A9-C9AD-6083-9C4ABED4BA95}"/>
                </a:ext>
              </a:extLst>
            </p:cNvPr>
            <p:cNvGrpSpPr/>
            <p:nvPr/>
          </p:nvGrpSpPr>
          <p:grpSpPr>
            <a:xfrm>
              <a:off x="5680139" y="1151206"/>
              <a:ext cx="1733210" cy="127574"/>
              <a:chOff x="4616246" y="3878362"/>
              <a:chExt cx="5571416" cy="410087"/>
            </a:xfrm>
            <a:grpFill/>
          </p:grpSpPr>
          <p:sp>
            <p:nvSpPr>
              <p:cNvPr id="48" name="Freeform 17">
                <a:extLst>
                  <a:ext uri="{FF2B5EF4-FFF2-40B4-BE49-F238E27FC236}">
                    <a16:creationId xmlns:a16="http://schemas.microsoft.com/office/drawing/2014/main" id="{DD1D77ED-2BEA-5E49-7FF8-6597EEA11FF0}"/>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9" name="Freeform 18">
                <a:extLst>
                  <a:ext uri="{FF2B5EF4-FFF2-40B4-BE49-F238E27FC236}">
                    <a16:creationId xmlns:a16="http://schemas.microsoft.com/office/drawing/2014/main" id="{55B5E409-6AB3-B4DB-2F63-48608B1D5681}"/>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0" name="Freeform 19">
                <a:extLst>
                  <a:ext uri="{FF2B5EF4-FFF2-40B4-BE49-F238E27FC236}">
                    <a16:creationId xmlns:a16="http://schemas.microsoft.com/office/drawing/2014/main" id="{41090D6D-4958-59ED-6E47-9511A89AA922}"/>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1" name="Freeform 20">
                <a:extLst>
                  <a:ext uri="{FF2B5EF4-FFF2-40B4-BE49-F238E27FC236}">
                    <a16:creationId xmlns:a16="http://schemas.microsoft.com/office/drawing/2014/main" id="{2441D396-9589-A988-F656-9A694152DB92}"/>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2" name="Freeform 21">
                <a:extLst>
                  <a:ext uri="{FF2B5EF4-FFF2-40B4-BE49-F238E27FC236}">
                    <a16:creationId xmlns:a16="http://schemas.microsoft.com/office/drawing/2014/main" id="{46108C96-5F3C-6D8A-A75E-C78B32F2B55E}"/>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3" name="Freeform 22">
                <a:extLst>
                  <a:ext uri="{FF2B5EF4-FFF2-40B4-BE49-F238E27FC236}">
                    <a16:creationId xmlns:a16="http://schemas.microsoft.com/office/drawing/2014/main" id="{7FE5A65F-B91A-F2C6-0A38-028D354D1002}"/>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4" name="Freeform 23">
                <a:extLst>
                  <a:ext uri="{FF2B5EF4-FFF2-40B4-BE49-F238E27FC236}">
                    <a16:creationId xmlns:a16="http://schemas.microsoft.com/office/drawing/2014/main" id="{DB890DD5-C770-BC80-9316-90ADC97F6579}"/>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5" name="Freeform 25">
                <a:extLst>
                  <a:ext uri="{FF2B5EF4-FFF2-40B4-BE49-F238E27FC236}">
                    <a16:creationId xmlns:a16="http://schemas.microsoft.com/office/drawing/2014/main" id="{AD2DA3B7-4FEE-5845-CB37-FBBCC71C72C8}"/>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6" name="Freeform 27">
                <a:extLst>
                  <a:ext uri="{FF2B5EF4-FFF2-40B4-BE49-F238E27FC236}">
                    <a16:creationId xmlns:a16="http://schemas.microsoft.com/office/drawing/2014/main" id="{FF64CC72-426D-E123-1CFE-A4ACE48BA35E}"/>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7" name="Freeform 29">
                <a:extLst>
                  <a:ext uri="{FF2B5EF4-FFF2-40B4-BE49-F238E27FC236}">
                    <a16:creationId xmlns:a16="http://schemas.microsoft.com/office/drawing/2014/main" id="{D838AA51-A453-BD95-7ACA-96C221A01262}"/>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8" name="Freeform 30">
                <a:extLst>
                  <a:ext uri="{FF2B5EF4-FFF2-40B4-BE49-F238E27FC236}">
                    <a16:creationId xmlns:a16="http://schemas.microsoft.com/office/drawing/2014/main" id="{F45223CF-8203-BEF1-7541-FD5AEC372417}"/>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9" name="Freeform 31">
                <a:extLst>
                  <a:ext uri="{FF2B5EF4-FFF2-40B4-BE49-F238E27FC236}">
                    <a16:creationId xmlns:a16="http://schemas.microsoft.com/office/drawing/2014/main" id="{A63FA433-0AD3-958E-FCF1-3F885E36666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0" name="Freeform 32">
                <a:extLst>
                  <a:ext uri="{FF2B5EF4-FFF2-40B4-BE49-F238E27FC236}">
                    <a16:creationId xmlns:a16="http://schemas.microsoft.com/office/drawing/2014/main" id="{D4B728E9-A4BF-38E5-22E5-6F98B2F94CA0}"/>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1" name="Freeform 33">
                <a:extLst>
                  <a:ext uri="{FF2B5EF4-FFF2-40B4-BE49-F238E27FC236}">
                    <a16:creationId xmlns:a16="http://schemas.microsoft.com/office/drawing/2014/main" id="{A4548477-14FF-589D-3086-8C4C6D1B4B27}"/>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2" name="Freeform 34">
                <a:extLst>
                  <a:ext uri="{FF2B5EF4-FFF2-40B4-BE49-F238E27FC236}">
                    <a16:creationId xmlns:a16="http://schemas.microsoft.com/office/drawing/2014/main" id="{394C5BC4-E04C-BB6C-E763-5DB5568073C5}"/>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3" name="Freeform 35">
                <a:extLst>
                  <a:ext uri="{FF2B5EF4-FFF2-40B4-BE49-F238E27FC236}">
                    <a16:creationId xmlns:a16="http://schemas.microsoft.com/office/drawing/2014/main" id="{75640C76-E8CC-9769-FE07-52280F99474C}"/>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1" name="组合 10">
              <a:extLst>
                <a:ext uri="{FF2B5EF4-FFF2-40B4-BE49-F238E27FC236}">
                  <a16:creationId xmlns:a16="http://schemas.microsoft.com/office/drawing/2014/main" id="{6F8E7B9F-FE33-8DDC-31A4-2B95E84BF3DD}"/>
                </a:ext>
              </a:extLst>
            </p:cNvPr>
            <p:cNvGrpSpPr/>
            <p:nvPr/>
          </p:nvGrpSpPr>
          <p:grpSpPr>
            <a:xfrm>
              <a:off x="5677149" y="582107"/>
              <a:ext cx="1740187" cy="497339"/>
              <a:chOff x="4606634" y="2048989"/>
              <a:chExt cx="5593843" cy="1598699"/>
            </a:xfrm>
            <a:grpFill/>
          </p:grpSpPr>
          <p:sp>
            <p:nvSpPr>
              <p:cNvPr id="36" name="Freeform 9">
                <a:extLst>
                  <a:ext uri="{FF2B5EF4-FFF2-40B4-BE49-F238E27FC236}">
                    <a16:creationId xmlns:a16="http://schemas.microsoft.com/office/drawing/2014/main" id="{29A6BD7A-4853-DF46-EE8B-41E2FE6B3F99}"/>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7" name="Freeform 10">
                <a:extLst>
                  <a:ext uri="{FF2B5EF4-FFF2-40B4-BE49-F238E27FC236}">
                    <a16:creationId xmlns:a16="http://schemas.microsoft.com/office/drawing/2014/main" id="{56A0B2E8-6375-259B-9AA9-284314F8CABB}"/>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8" name="Freeform 11">
                <a:extLst>
                  <a:ext uri="{FF2B5EF4-FFF2-40B4-BE49-F238E27FC236}">
                    <a16:creationId xmlns:a16="http://schemas.microsoft.com/office/drawing/2014/main" id="{F32E6F88-D00D-1E3B-86EF-896CE47FD4C6}"/>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9" name="Freeform 12">
                <a:extLst>
                  <a:ext uri="{FF2B5EF4-FFF2-40B4-BE49-F238E27FC236}">
                    <a16:creationId xmlns:a16="http://schemas.microsoft.com/office/drawing/2014/main" id="{64B14F6E-62BA-1ADF-4A55-0F1AB835E084}"/>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0" name="Freeform 13">
                <a:extLst>
                  <a:ext uri="{FF2B5EF4-FFF2-40B4-BE49-F238E27FC236}">
                    <a16:creationId xmlns:a16="http://schemas.microsoft.com/office/drawing/2014/main" id="{2DEEA48E-3E22-12D3-D570-A1192DBD2158}"/>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1" name="Freeform 14">
                <a:extLst>
                  <a:ext uri="{FF2B5EF4-FFF2-40B4-BE49-F238E27FC236}">
                    <a16:creationId xmlns:a16="http://schemas.microsoft.com/office/drawing/2014/main" id="{8C47C55E-EADD-2FC1-F974-227A7528DC09}"/>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2" name="Freeform 15">
                <a:extLst>
                  <a:ext uri="{FF2B5EF4-FFF2-40B4-BE49-F238E27FC236}">
                    <a16:creationId xmlns:a16="http://schemas.microsoft.com/office/drawing/2014/main" id="{2B044489-55CF-FEDB-715D-75DDD5A2BF4C}"/>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3" name="Freeform 16">
                <a:extLst>
                  <a:ext uri="{FF2B5EF4-FFF2-40B4-BE49-F238E27FC236}">
                    <a16:creationId xmlns:a16="http://schemas.microsoft.com/office/drawing/2014/main" id="{EDE4A8CE-C83D-A6C9-5DAF-D93196A1A73C}"/>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4" name="Freeform 24">
                <a:extLst>
                  <a:ext uri="{FF2B5EF4-FFF2-40B4-BE49-F238E27FC236}">
                    <a16:creationId xmlns:a16="http://schemas.microsoft.com/office/drawing/2014/main" id="{2EE8C20E-0AAA-3D7E-0C42-6F2651656466}"/>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5" name="Freeform 26">
                <a:extLst>
                  <a:ext uri="{FF2B5EF4-FFF2-40B4-BE49-F238E27FC236}">
                    <a16:creationId xmlns:a16="http://schemas.microsoft.com/office/drawing/2014/main" id="{081AAC5E-0FF4-ABF4-916D-BD5937E45ADC}"/>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6" name="Freeform 28">
                <a:extLst>
                  <a:ext uri="{FF2B5EF4-FFF2-40B4-BE49-F238E27FC236}">
                    <a16:creationId xmlns:a16="http://schemas.microsoft.com/office/drawing/2014/main" id="{6214AE86-813E-83DE-E04F-B2DB6A80A15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7" name="Freeform 36">
                <a:extLst>
                  <a:ext uri="{FF2B5EF4-FFF2-40B4-BE49-F238E27FC236}">
                    <a16:creationId xmlns:a16="http://schemas.microsoft.com/office/drawing/2014/main" id="{8A55BAA4-F589-FC73-13E9-1E1045BE0CA4}"/>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2" name="组合 11">
              <a:extLst>
                <a:ext uri="{FF2B5EF4-FFF2-40B4-BE49-F238E27FC236}">
                  <a16:creationId xmlns:a16="http://schemas.microsoft.com/office/drawing/2014/main" id="{0DE312D2-8BC5-FDF0-6FBB-06EE272F1B95}"/>
                </a:ext>
              </a:extLst>
            </p:cNvPr>
            <p:cNvGrpSpPr/>
            <p:nvPr/>
          </p:nvGrpSpPr>
          <p:grpSpPr>
            <a:xfrm>
              <a:off x="4774665" y="527202"/>
              <a:ext cx="779396" cy="777580"/>
              <a:chOff x="2105799" y="20055838"/>
              <a:chExt cx="6748090" cy="6732363"/>
            </a:xfrm>
            <a:grpFill/>
          </p:grpSpPr>
          <p:sp>
            <p:nvSpPr>
              <p:cNvPr id="13" name="Freeform 8">
                <a:extLst>
                  <a:ext uri="{FF2B5EF4-FFF2-40B4-BE49-F238E27FC236}">
                    <a16:creationId xmlns:a16="http://schemas.microsoft.com/office/drawing/2014/main" id="{6B152627-DCE7-F640-C3E1-17D210018C69}"/>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4" name="Freeform 42">
                <a:extLst>
                  <a:ext uri="{FF2B5EF4-FFF2-40B4-BE49-F238E27FC236}">
                    <a16:creationId xmlns:a16="http://schemas.microsoft.com/office/drawing/2014/main" id="{D3DA6194-48F9-3DF0-F42C-72A567AAAC7C}"/>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5" name="Freeform 43">
                <a:extLst>
                  <a:ext uri="{FF2B5EF4-FFF2-40B4-BE49-F238E27FC236}">
                    <a16:creationId xmlns:a16="http://schemas.microsoft.com/office/drawing/2014/main" id="{B7D60E51-67C3-03D9-E53D-8262E06FF595}"/>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6" name="Freeform 44">
                <a:extLst>
                  <a:ext uri="{FF2B5EF4-FFF2-40B4-BE49-F238E27FC236}">
                    <a16:creationId xmlns:a16="http://schemas.microsoft.com/office/drawing/2014/main" id="{4A6C9D9D-9B11-ABEF-823A-1B8336180684}"/>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7" name="Freeform 45">
                <a:extLst>
                  <a:ext uri="{FF2B5EF4-FFF2-40B4-BE49-F238E27FC236}">
                    <a16:creationId xmlns:a16="http://schemas.microsoft.com/office/drawing/2014/main" id="{BE04E718-56EA-97B3-49AB-6CA1F7FD9AF0}"/>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8" name="Freeform 46">
                <a:extLst>
                  <a:ext uri="{FF2B5EF4-FFF2-40B4-BE49-F238E27FC236}">
                    <a16:creationId xmlns:a16="http://schemas.microsoft.com/office/drawing/2014/main" id="{7CB7F266-BF9E-9988-7DEE-A9E222306C87}"/>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9" name="Freeform 47">
                <a:extLst>
                  <a:ext uri="{FF2B5EF4-FFF2-40B4-BE49-F238E27FC236}">
                    <a16:creationId xmlns:a16="http://schemas.microsoft.com/office/drawing/2014/main" id="{ACD9F98A-7233-7821-6961-E1C9BF734006}"/>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0" name="Freeform 48">
                <a:extLst>
                  <a:ext uri="{FF2B5EF4-FFF2-40B4-BE49-F238E27FC236}">
                    <a16:creationId xmlns:a16="http://schemas.microsoft.com/office/drawing/2014/main" id="{40C41894-B3C1-9CBC-1166-18245CFA0A07}"/>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1" name="Freeform 49">
                <a:extLst>
                  <a:ext uri="{FF2B5EF4-FFF2-40B4-BE49-F238E27FC236}">
                    <a16:creationId xmlns:a16="http://schemas.microsoft.com/office/drawing/2014/main" id="{7CAFE3DA-1AE0-459F-27B8-951F9EE20310}"/>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2" name="Freeform 50">
                <a:extLst>
                  <a:ext uri="{FF2B5EF4-FFF2-40B4-BE49-F238E27FC236}">
                    <a16:creationId xmlns:a16="http://schemas.microsoft.com/office/drawing/2014/main" id="{1370407C-0636-6049-6ABA-01729E96BA25}"/>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3" name="Freeform 51">
                <a:extLst>
                  <a:ext uri="{FF2B5EF4-FFF2-40B4-BE49-F238E27FC236}">
                    <a16:creationId xmlns:a16="http://schemas.microsoft.com/office/drawing/2014/main" id="{1620F9DD-786B-6896-4E46-A49936533F2F}"/>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4" name="Freeform 52">
                <a:extLst>
                  <a:ext uri="{FF2B5EF4-FFF2-40B4-BE49-F238E27FC236}">
                    <a16:creationId xmlns:a16="http://schemas.microsoft.com/office/drawing/2014/main" id="{FF72A3C9-8B22-4B32-3137-E51294E890D6}"/>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5" name="Freeform 53">
                <a:extLst>
                  <a:ext uri="{FF2B5EF4-FFF2-40B4-BE49-F238E27FC236}">
                    <a16:creationId xmlns:a16="http://schemas.microsoft.com/office/drawing/2014/main" id="{D9BDD513-474B-B9FC-7357-10530A9269C9}"/>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6" name="Freeform 54">
                <a:extLst>
                  <a:ext uri="{FF2B5EF4-FFF2-40B4-BE49-F238E27FC236}">
                    <a16:creationId xmlns:a16="http://schemas.microsoft.com/office/drawing/2014/main" id="{666649F8-6CC8-C5A4-B86C-1AE68D51BC3B}"/>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7" name="Freeform 55">
                <a:extLst>
                  <a:ext uri="{FF2B5EF4-FFF2-40B4-BE49-F238E27FC236}">
                    <a16:creationId xmlns:a16="http://schemas.microsoft.com/office/drawing/2014/main" id="{6A111F5E-5432-866D-2AB7-689BCD7887A3}"/>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8" name="Freeform 56">
                <a:extLst>
                  <a:ext uri="{FF2B5EF4-FFF2-40B4-BE49-F238E27FC236}">
                    <a16:creationId xmlns:a16="http://schemas.microsoft.com/office/drawing/2014/main" id="{77A57F67-DFAB-60DC-FD06-D49BA0C3BD58}"/>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9" name="Freeform 57">
                <a:extLst>
                  <a:ext uri="{FF2B5EF4-FFF2-40B4-BE49-F238E27FC236}">
                    <a16:creationId xmlns:a16="http://schemas.microsoft.com/office/drawing/2014/main" id="{6A8E4D3C-3893-D70C-91D9-2306C7CC5A92}"/>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0" name="Freeform 58">
                <a:extLst>
                  <a:ext uri="{FF2B5EF4-FFF2-40B4-BE49-F238E27FC236}">
                    <a16:creationId xmlns:a16="http://schemas.microsoft.com/office/drawing/2014/main" id="{8CB107BB-85A0-4E2A-815B-7D00A53BA89D}"/>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1" name="Freeform 59">
                <a:extLst>
                  <a:ext uri="{FF2B5EF4-FFF2-40B4-BE49-F238E27FC236}">
                    <a16:creationId xmlns:a16="http://schemas.microsoft.com/office/drawing/2014/main" id="{802898CA-3F4E-A968-40F7-9974C2D75699}"/>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2" name="Freeform 60">
                <a:extLst>
                  <a:ext uri="{FF2B5EF4-FFF2-40B4-BE49-F238E27FC236}">
                    <a16:creationId xmlns:a16="http://schemas.microsoft.com/office/drawing/2014/main" id="{D6D58BCB-21C5-3C13-C788-3C72291BF5E4}"/>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3" name="Freeform 61">
                <a:extLst>
                  <a:ext uri="{FF2B5EF4-FFF2-40B4-BE49-F238E27FC236}">
                    <a16:creationId xmlns:a16="http://schemas.microsoft.com/office/drawing/2014/main" id="{E79B72BC-AB71-E49F-ADE1-7CB57677CA4C}"/>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4" name="Freeform 62">
                <a:extLst>
                  <a:ext uri="{FF2B5EF4-FFF2-40B4-BE49-F238E27FC236}">
                    <a16:creationId xmlns:a16="http://schemas.microsoft.com/office/drawing/2014/main" id="{D568CCC4-3E25-655F-E7AE-8DC7837E1537}"/>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5" name="Freeform 71">
                <a:extLst>
                  <a:ext uri="{FF2B5EF4-FFF2-40B4-BE49-F238E27FC236}">
                    <a16:creationId xmlns:a16="http://schemas.microsoft.com/office/drawing/2014/main" id="{CFBC1B66-0783-5CFB-1368-1912989EC7AF}"/>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sp>
        <p:nvSpPr>
          <p:cNvPr id="64" name="矩形 63">
            <a:extLst>
              <a:ext uri="{FF2B5EF4-FFF2-40B4-BE49-F238E27FC236}">
                <a16:creationId xmlns:a16="http://schemas.microsoft.com/office/drawing/2014/main" id="{FDEABA46-6B10-DAE6-1F38-B67BA37A3798}"/>
              </a:ext>
            </a:extLst>
          </p:cNvPr>
          <p:cNvSpPr/>
          <p:nvPr userDrawn="1"/>
        </p:nvSpPr>
        <p:spPr>
          <a:xfrm>
            <a:off x="1633339" y="2779909"/>
            <a:ext cx="665278" cy="45720"/>
          </a:xfrm>
          <a:prstGeom prst="rect">
            <a:avLst/>
          </a:prstGeom>
          <a:solidFill>
            <a:srgbClr val="9A0001"/>
          </a:solidFill>
          <a:ln>
            <a:solidFill>
              <a:srgbClr val="9A0001"/>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7" name="文本占位符 66">
            <a:extLst>
              <a:ext uri="{FF2B5EF4-FFF2-40B4-BE49-F238E27FC236}">
                <a16:creationId xmlns:a16="http://schemas.microsoft.com/office/drawing/2014/main" id="{D13178BD-CEB3-5A05-E376-F06BB41E72F8}"/>
              </a:ext>
            </a:extLst>
          </p:cNvPr>
          <p:cNvSpPr>
            <a:spLocks noGrp="1"/>
          </p:cNvSpPr>
          <p:nvPr>
            <p:ph type="body" sz="quarter" idx="10"/>
          </p:nvPr>
        </p:nvSpPr>
        <p:spPr>
          <a:xfrm>
            <a:off x="1633339" y="3018666"/>
            <a:ext cx="4057650" cy="647700"/>
          </a:xfrm>
        </p:spPr>
        <p:txBody>
          <a:bodyPr>
            <a:noAutofit/>
          </a:bodyPr>
          <a:lstStyle>
            <a:lvl1pPr marL="0" indent="0" algn="l" defTabSz="914400" rtl="0" eaLnBrk="1" latinLnBrk="0" hangingPunct="1">
              <a:buNone/>
              <a:defRPr lang="zh-CN" altLang="en-US" sz="4800" b="1" kern="1200" dirty="0" smtClean="0">
                <a:solidFill>
                  <a:srgbClr val="9A0001"/>
                </a:solidFill>
                <a:latin typeface="Arial" panose="020B0604020202020204" pitchFamily="34" charset="0"/>
                <a:ea typeface="Microsoft YaHei" panose="020B0503020204020204" pitchFamily="34" charset="-122"/>
                <a:cs typeface="+mn-ea"/>
              </a:defRPr>
            </a:lvl1pPr>
          </a:lstStyle>
          <a:p>
            <a:pPr lvl="0"/>
            <a:r>
              <a:rPr kumimoji="1" lang="zh-CN" altLang="en-US" dirty="0"/>
              <a:t>单击此处编辑母版文本样式</a:t>
            </a:r>
          </a:p>
        </p:txBody>
      </p:sp>
      <p:sp>
        <p:nvSpPr>
          <p:cNvPr id="69" name="文本占位符 66">
            <a:extLst>
              <a:ext uri="{FF2B5EF4-FFF2-40B4-BE49-F238E27FC236}">
                <a16:creationId xmlns:a16="http://schemas.microsoft.com/office/drawing/2014/main" id="{AF77929B-1CE9-A045-5DE1-4957CB8C32E6}"/>
              </a:ext>
            </a:extLst>
          </p:cNvPr>
          <p:cNvSpPr>
            <a:spLocks noGrp="1"/>
          </p:cNvSpPr>
          <p:nvPr>
            <p:ph type="body" sz="quarter" idx="11"/>
          </p:nvPr>
        </p:nvSpPr>
        <p:spPr>
          <a:xfrm>
            <a:off x="1633339" y="1939172"/>
            <a:ext cx="6073472" cy="647700"/>
          </a:xfrm>
        </p:spPr>
        <p:txBody>
          <a:bodyPr>
            <a:noAutofit/>
          </a:bodyPr>
          <a:lstStyle>
            <a:lvl1pPr marL="0" indent="0" algn="l" defTabSz="914400" rtl="0" eaLnBrk="1" latinLnBrk="0" hangingPunct="1">
              <a:buNone/>
              <a:defRPr lang="zh-CN" altLang="en-US" sz="3600" kern="1200" spc="150" dirty="0" smtClean="0">
                <a:solidFill>
                  <a:srgbClr val="595959"/>
                </a:solidFill>
                <a:latin typeface="Arial" panose="020B0604020202020204" pitchFamily="34" charset="0"/>
                <a:ea typeface="Microsoft YaHei" panose="020B0503020204020204" pitchFamily="34" charset="-122"/>
                <a:cs typeface="+mn-ea"/>
              </a:defRPr>
            </a:lvl1pPr>
          </a:lstStyle>
          <a:p>
            <a:pPr lvl="0"/>
            <a:r>
              <a:rPr kumimoji="1" lang="zh-CN" altLang="en-US" dirty="0"/>
              <a:t>单击此处编辑母版文本样式</a:t>
            </a:r>
          </a:p>
        </p:txBody>
      </p:sp>
    </p:spTree>
    <p:extLst>
      <p:ext uri="{BB962C8B-B14F-4D97-AF65-F5344CB8AC3E}">
        <p14:creationId xmlns:p14="http://schemas.microsoft.com/office/powerpoint/2010/main" val="2619447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DA77031C-44AF-9558-383B-11E1354FC37F}"/>
              </a:ext>
            </a:extLst>
          </p:cNvPr>
          <p:cNvGrpSpPr/>
          <p:nvPr userDrawn="1"/>
        </p:nvGrpSpPr>
        <p:grpSpPr>
          <a:xfrm>
            <a:off x="10177780" y="329882"/>
            <a:ext cx="1512002" cy="444892"/>
            <a:chOff x="9556201" y="498129"/>
            <a:chExt cx="1993881" cy="586680"/>
          </a:xfrm>
        </p:grpSpPr>
        <p:grpSp>
          <p:nvGrpSpPr>
            <p:cNvPr id="8" name="组合 7">
              <a:extLst>
                <a:ext uri="{FF2B5EF4-FFF2-40B4-BE49-F238E27FC236}">
                  <a16:creationId xmlns:a16="http://schemas.microsoft.com/office/drawing/2014/main" id="{63178617-6952-740B-342F-58144E898BB1}"/>
                </a:ext>
              </a:extLst>
            </p:cNvPr>
            <p:cNvGrpSpPr/>
            <p:nvPr userDrawn="1"/>
          </p:nvGrpSpPr>
          <p:grpSpPr>
            <a:xfrm>
              <a:off x="10239376" y="968937"/>
              <a:ext cx="1307697" cy="96254"/>
              <a:chOff x="4616246" y="3878362"/>
              <a:chExt cx="5571416" cy="410087"/>
            </a:xfrm>
            <a:solidFill>
              <a:srgbClr val="000000">
                <a:alpha val="80000"/>
              </a:srgbClr>
            </a:solidFill>
          </p:grpSpPr>
          <p:sp>
            <p:nvSpPr>
              <p:cNvPr id="46" name="Freeform 17">
                <a:extLst>
                  <a:ext uri="{FF2B5EF4-FFF2-40B4-BE49-F238E27FC236}">
                    <a16:creationId xmlns:a16="http://schemas.microsoft.com/office/drawing/2014/main" id="{1125343A-F5DE-B503-3605-670DEFA227F6}"/>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Microsoft YaHei"/>
                </a:endParaRPr>
              </a:p>
            </p:txBody>
          </p:sp>
          <p:sp>
            <p:nvSpPr>
              <p:cNvPr id="47" name="Freeform 18">
                <a:extLst>
                  <a:ext uri="{FF2B5EF4-FFF2-40B4-BE49-F238E27FC236}">
                    <a16:creationId xmlns:a16="http://schemas.microsoft.com/office/drawing/2014/main" id="{66010ABD-D1AD-21B0-3440-165E5516AD8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Microsoft YaHei"/>
                </a:endParaRPr>
              </a:p>
            </p:txBody>
          </p:sp>
          <p:sp>
            <p:nvSpPr>
              <p:cNvPr id="48" name="Freeform 19">
                <a:extLst>
                  <a:ext uri="{FF2B5EF4-FFF2-40B4-BE49-F238E27FC236}">
                    <a16:creationId xmlns:a16="http://schemas.microsoft.com/office/drawing/2014/main" id="{0913A975-569A-1CF9-5379-8BAF5939DB96}"/>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Microsoft YaHei"/>
                </a:endParaRPr>
              </a:p>
            </p:txBody>
          </p:sp>
          <p:sp>
            <p:nvSpPr>
              <p:cNvPr id="49" name="Freeform 20">
                <a:extLst>
                  <a:ext uri="{FF2B5EF4-FFF2-40B4-BE49-F238E27FC236}">
                    <a16:creationId xmlns:a16="http://schemas.microsoft.com/office/drawing/2014/main" id="{1945CBD2-D2D2-7F19-9405-7CE4C2452BF9}"/>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Microsoft YaHei"/>
                </a:endParaRPr>
              </a:p>
            </p:txBody>
          </p:sp>
          <p:sp>
            <p:nvSpPr>
              <p:cNvPr id="50" name="Freeform 21">
                <a:extLst>
                  <a:ext uri="{FF2B5EF4-FFF2-40B4-BE49-F238E27FC236}">
                    <a16:creationId xmlns:a16="http://schemas.microsoft.com/office/drawing/2014/main" id="{D1C97D64-154C-EEB9-D637-2EB104976266}"/>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Microsoft YaHei"/>
                </a:endParaRPr>
              </a:p>
            </p:txBody>
          </p:sp>
          <p:sp>
            <p:nvSpPr>
              <p:cNvPr id="51" name="Freeform 22">
                <a:extLst>
                  <a:ext uri="{FF2B5EF4-FFF2-40B4-BE49-F238E27FC236}">
                    <a16:creationId xmlns:a16="http://schemas.microsoft.com/office/drawing/2014/main" id="{2B82FA82-2A23-ECFD-2135-F76E72F8E3A1}"/>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Microsoft YaHei"/>
                </a:endParaRPr>
              </a:p>
            </p:txBody>
          </p:sp>
          <p:sp>
            <p:nvSpPr>
              <p:cNvPr id="52" name="Freeform 23">
                <a:extLst>
                  <a:ext uri="{FF2B5EF4-FFF2-40B4-BE49-F238E27FC236}">
                    <a16:creationId xmlns:a16="http://schemas.microsoft.com/office/drawing/2014/main" id="{9FD741EE-748B-49B7-C109-CFABAF481B27}"/>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Microsoft YaHei"/>
                </a:endParaRPr>
              </a:p>
            </p:txBody>
          </p:sp>
          <p:sp>
            <p:nvSpPr>
              <p:cNvPr id="53" name="Freeform 25">
                <a:extLst>
                  <a:ext uri="{FF2B5EF4-FFF2-40B4-BE49-F238E27FC236}">
                    <a16:creationId xmlns:a16="http://schemas.microsoft.com/office/drawing/2014/main" id="{C7338C99-57F0-545E-48DF-35CFB646CE81}"/>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Microsoft YaHei"/>
                </a:endParaRPr>
              </a:p>
            </p:txBody>
          </p:sp>
          <p:sp>
            <p:nvSpPr>
              <p:cNvPr id="54" name="Freeform 27">
                <a:extLst>
                  <a:ext uri="{FF2B5EF4-FFF2-40B4-BE49-F238E27FC236}">
                    <a16:creationId xmlns:a16="http://schemas.microsoft.com/office/drawing/2014/main" id="{10661450-416F-33BA-6D12-5221B45CE38C}"/>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Microsoft YaHei"/>
                </a:endParaRPr>
              </a:p>
            </p:txBody>
          </p:sp>
          <p:sp>
            <p:nvSpPr>
              <p:cNvPr id="55" name="Freeform 29">
                <a:extLst>
                  <a:ext uri="{FF2B5EF4-FFF2-40B4-BE49-F238E27FC236}">
                    <a16:creationId xmlns:a16="http://schemas.microsoft.com/office/drawing/2014/main" id="{8DF47A1D-7678-7070-52F5-E1B2D44EEDBD}"/>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Microsoft YaHei"/>
                </a:endParaRPr>
              </a:p>
            </p:txBody>
          </p:sp>
          <p:sp>
            <p:nvSpPr>
              <p:cNvPr id="56" name="Freeform 30">
                <a:extLst>
                  <a:ext uri="{FF2B5EF4-FFF2-40B4-BE49-F238E27FC236}">
                    <a16:creationId xmlns:a16="http://schemas.microsoft.com/office/drawing/2014/main" id="{975E5BAE-2B27-FE4C-C710-9A43BB54743B}"/>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Microsoft YaHei"/>
                </a:endParaRPr>
              </a:p>
            </p:txBody>
          </p:sp>
          <p:sp>
            <p:nvSpPr>
              <p:cNvPr id="57" name="Freeform 31">
                <a:extLst>
                  <a:ext uri="{FF2B5EF4-FFF2-40B4-BE49-F238E27FC236}">
                    <a16:creationId xmlns:a16="http://schemas.microsoft.com/office/drawing/2014/main" id="{F8E68C1B-36F8-83BF-AB63-6F2E6B41F93E}"/>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Microsoft YaHei"/>
                </a:endParaRPr>
              </a:p>
            </p:txBody>
          </p:sp>
          <p:sp>
            <p:nvSpPr>
              <p:cNvPr id="58" name="Freeform 32">
                <a:extLst>
                  <a:ext uri="{FF2B5EF4-FFF2-40B4-BE49-F238E27FC236}">
                    <a16:creationId xmlns:a16="http://schemas.microsoft.com/office/drawing/2014/main" id="{B8E2E9DE-CDA8-1E23-0098-6AD46DB9DF18}"/>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Microsoft YaHei"/>
                </a:endParaRPr>
              </a:p>
            </p:txBody>
          </p:sp>
          <p:sp>
            <p:nvSpPr>
              <p:cNvPr id="59" name="Freeform 33">
                <a:extLst>
                  <a:ext uri="{FF2B5EF4-FFF2-40B4-BE49-F238E27FC236}">
                    <a16:creationId xmlns:a16="http://schemas.microsoft.com/office/drawing/2014/main" id="{F5BE0CCE-68ED-0123-B1C7-EC729FAB978E}"/>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Microsoft YaHei"/>
                </a:endParaRPr>
              </a:p>
            </p:txBody>
          </p:sp>
          <p:sp>
            <p:nvSpPr>
              <p:cNvPr id="60" name="Freeform 34">
                <a:extLst>
                  <a:ext uri="{FF2B5EF4-FFF2-40B4-BE49-F238E27FC236}">
                    <a16:creationId xmlns:a16="http://schemas.microsoft.com/office/drawing/2014/main" id="{F43068B5-8D7E-4997-AB76-69B792A090FE}"/>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Microsoft YaHei"/>
                </a:endParaRPr>
              </a:p>
            </p:txBody>
          </p:sp>
          <p:sp>
            <p:nvSpPr>
              <p:cNvPr id="61" name="Freeform 35">
                <a:extLst>
                  <a:ext uri="{FF2B5EF4-FFF2-40B4-BE49-F238E27FC236}">
                    <a16:creationId xmlns:a16="http://schemas.microsoft.com/office/drawing/2014/main" id="{20F0C25D-6FF2-4A44-A151-B7E03ADA2A8C}"/>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Microsoft YaHei"/>
                </a:endParaRPr>
              </a:p>
            </p:txBody>
          </p:sp>
        </p:grpSp>
        <p:grpSp>
          <p:nvGrpSpPr>
            <p:cNvPr id="9" name="组合 8">
              <a:extLst>
                <a:ext uri="{FF2B5EF4-FFF2-40B4-BE49-F238E27FC236}">
                  <a16:creationId xmlns:a16="http://schemas.microsoft.com/office/drawing/2014/main" id="{E1246087-1C12-EA0E-71BF-99B35BF94484}"/>
                </a:ext>
              </a:extLst>
            </p:cNvPr>
            <p:cNvGrpSpPr/>
            <p:nvPr userDrawn="1"/>
          </p:nvGrpSpPr>
          <p:grpSpPr>
            <a:xfrm>
              <a:off x="10237120" y="539555"/>
              <a:ext cx="1312962" cy="375239"/>
              <a:chOff x="4606634" y="2048989"/>
              <a:chExt cx="5593843" cy="1598699"/>
            </a:xfrm>
            <a:solidFill>
              <a:srgbClr val="9A0001">
                <a:alpha val="80000"/>
              </a:srgbClr>
            </a:solidFill>
          </p:grpSpPr>
          <p:sp>
            <p:nvSpPr>
              <p:cNvPr id="34" name="Freeform 9">
                <a:extLst>
                  <a:ext uri="{FF2B5EF4-FFF2-40B4-BE49-F238E27FC236}">
                    <a16:creationId xmlns:a16="http://schemas.microsoft.com/office/drawing/2014/main" id="{D050A51E-C7FD-1E61-E066-FE99D952297C}"/>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Microsoft YaHei"/>
                </a:endParaRPr>
              </a:p>
            </p:txBody>
          </p:sp>
          <p:sp>
            <p:nvSpPr>
              <p:cNvPr id="35" name="Freeform 10">
                <a:extLst>
                  <a:ext uri="{FF2B5EF4-FFF2-40B4-BE49-F238E27FC236}">
                    <a16:creationId xmlns:a16="http://schemas.microsoft.com/office/drawing/2014/main" id="{88190045-8ECF-2D6D-1AB3-B2C676E25B88}"/>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Microsoft YaHei"/>
                </a:endParaRPr>
              </a:p>
            </p:txBody>
          </p:sp>
          <p:sp>
            <p:nvSpPr>
              <p:cNvPr id="36" name="Freeform 11">
                <a:extLst>
                  <a:ext uri="{FF2B5EF4-FFF2-40B4-BE49-F238E27FC236}">
                    <a16:creationId xmlns:a16="http://schemas.microsoft.com/office/drawing/2014/main" id="{6B50A769-E874-B1F5-2077-E81D61960F6D}"/>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Microsoft YaHei"/>
                </a:endParaRPr>
              </a:p>
            </p:txBody>
          </p:sp>
          <p:sp>
            <p:nvSpPr>
              <p:cNvPr id="37" name="Freeform 12">
                <a:extLst>
                  <a:ext uri="{FF2B5EF4-FFF2-40B4-BE49-F238E27FC236}">
                    <a16:creationId xmlns:a16="http://schemas.microsoft.com/office/drawing/2014/main" id="{C8535398-E511-3F9F-4750-FF1513B346A2}"/>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Microsoft YaHei"/>
                </a:endParaRPr>
              </a:p>
            </p:txBody>
          </p:sp>
          <p:sp>
            <p:nvSpPr>
              <p:cNvPr id="38" name="Freeform 13">
                <a:extLst>
                  <a:ext uri="{FF2B5EF4-FFF2-40B4-BE49-F238E27FC236}">
                    <a16:creationId xmlns:a16="http://schemas.microsoft.com/office/drawing/2014/main" id="{58A2861F-673B-90FD-CED6-64C70D9603A1}"/>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Microsoft YaHei"/>
                </a:endParaRPr>
              </a:p>
            </p:txBody>
          </p:sp>
          <p:sp>
            <p:nvSpPr>
              <p:cNvPr id="39" name="Freeform 14">
                <a:extLst>
                  <a:ext uri="{FF2B5EF4-FFF2-40B4-BE49-F238E27FC236}">
                    <a16:creationId xmlns:a16="http://schemas.microsoft.com/office/drawing/2014/main" id="{BC9DFEF8-9DF7-0DFA-79C3-F5FCE812BE0B}"/>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Microsoft YaHei"/>
                </a:endParaRPr>
              </a:p>
            </p:txBody>
          </p:sp>
          <p:sp>
            <p:nvSpPr>
              <p:cNvPr id="40" name="Freeform 15">
                <a:extLst>
                  <a:ext uri="{FF2B5EF4-FFF2-40B4-BE49-F238E27FC236}">
                    <a16:creationId xmlns:a16="http://schemas.microsoft.com/office/drawing/2014/main" id="{90435B21-EB02-316D-789E-43CEF750D1FD}"/>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Microsoft YaHei"/>
                </a:endParaRPr>
              </a:p>
            </p:txBody>
          </p:sp>
          <p:sp>
            <p:nvSpPr>
              <p:cNvPr id="41" name="Freeform 16">
                <a:extLst>
                  <a:ext uri="{FF2B5EF4-FFF2-40B4-BE49-F238E27FC236}">
                    <a16:creationId xmlns:a16="http://schemas.microsoft.com/office/drawing/2014/main" id="{586574D6-0CAF-2A54-29E1-0B73BB9C67BB}"/>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Microsoft YaHei"/>
                </a:endParaRPr>
              </a:p>
            </p:txBody>
          </p:sp>
          <p:sp>
            <p:nvSpPr>
              <p:cNvPr id="42" name="Freeform 24">
                <a:extLst>
                  <a:ext uri="{FF2B5EF4-FFF2-40B4-BE49-F238E27FC236}">
                    <a16:creationId xmlns:a16="http://schemas.microsoft.com/office/drawing/2014/main" id="{CE698D69-6316-F88A-0508-0B55A634A8A0}"/>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Microsoft YaHei"/>
                </a:endParaRPr>
              </a:p>
            </p:txBody>
          </p:sp>
          <p:sp>
            <p:nvSpPr>
              <p:cNvPr id="43" name="Freeform 26">
                <a:extLst>
                  <a:ext uri="{FF2B5EF4-FFF2-40B4-BE49-F238E27FC236}">
                    <a16:creationId xmlns:a16="http://schemas.microsoft.com/office/drawing/2014/main" id="{775B7B87-B07E-7B1D-B1C3-7D42627D86EE}"/>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Microsoft YaHei"/>
                </a:endParaRPr>
              </a:p>
            </p:txBody>
          </p:sp>
          <p:sp>
            <p:nvSpPr>
              <p:cNvPr id="44" name="Freeform 28">
                <a:extLst>
                  <a:ext uri="{FF2B5EF4-FFF2-40B4-BE49-F238E27FC236}">
                    <a16:creationId xmlns:a16="http://schemas.microsoft.com/office/drawing/2014/main" id="{57EDC126-58DA-9E83-726D-17D81DC742EF}"/>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Microsoft YaHei"/>
                </a:endParaRPr>
              </a:p>
            </p:txBody>
          </p:sp>
          <p:sp>
            <p:nvSpPr>
              <p:cNvPr id="45" name="Freeform 36">
                <a:extLst>
                  <a:ext uri="{FF2B5EF4-FFF2-40B4-BE49-F238E27FC236}">
                    <a16:creationId xmlns:a16="http://schemas.microsoft.com/office/drawing/2014/main" id="{5745DEBD-D297-21DE-D616-884107D90B47}"/>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Microsoft YaHei"/>
                </a:endParaRPr>
              </a:p>
            </p:txBody>
          </p:sp>
        </p:grpSp>
        <p:grpSp>
          <p:nvGrpSpPr>
            <p:cNvPr id="10" name="组合 9">
              <a:extLst>
                <a:ext uri="{FF2B5EF4-FFF2-40B4-BE49-F238E27FC236}">
                  <a16:creationId xmlns:a16="http://schemas.microsoft.com/office/drawing/2014/main" id="{582EFF05-81B4-BD95-C8F6-0185639DCE94}"/>
                </a:ext>
              </a:extLst>
            </p:cNvPr>
            <p:cNvGrpSpPr/>
            <p:nvPr userDrawn="1"/>
          </p:nvGrpSpPr>
          <p:grpSpPr>
            <a:xfrm>
              <a:off x="9556201" y="498129"/>
              <a:ext cx="588050" cy="586680"/>
              <a:chOff x="2105799" y="20055838"/>
              <a:chExt cx="6748090" cy="6732363"/>
            </a:xfrm>
            <a:solidFill>
              <a:srgbClr val="9A0001">
                <a:alpha val="80000"/>
              </a:srgbClr>
            </a:solidFill>
          </p:grpSpPr>
          <p:sp>
            <p:nvSpPr>
              <p:cNvPr id="11" name="Freeform 8">
                <a:extLst>
                  <a:ext uri="{FF2B5EF4-FFF2-40B4-BE49-F238E27FC236}">
                    <a16:creationId xmlns:a16="http://schemas.microsoft.com/office/drawing/2014/main" id="{8B32D951-EF44-6946-8A00-FBF527703490}"/>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F0502020204030204"/>
                  <a:ea typeface="Microsoft YaHei"/>
                </a:endParaRPr>
              </a:p>
            </p:txBody>
          </p:sp>
          <p:sp>
            <p:nvSpPr>
              <p:cNvPr id="12" name="Freeform 42">
                <a:extLst>
                  <a:ext uri="{FF2B5EF4-FFF2-40B4-BE49-F238E27FC236}">
                    <a16:creationId xmlns:a16="http://schemas.microsoft.com/office/drawing/2014/main" id="{33000C1E-481E-CA8E-FE10-8A354D3F96F1}"/>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F0502020204030204"/>
                  <a:ea typeface="Microsoft YaHei"/>
                </a:endParaRPr>
              </a:p>
            </p:txBody>
          </p:sp>
          <p:sp>
            <p:nvSpPr>
              <p:cNvPr id="13" name="Freeform 43">
                <a:extLst>
                  <a:ext uri="{FF2B5EF4-FFF2-40B4-BE49-F238E27FC236}">
                    <a16:creationId xmlns:a16="http://schemas.microsoft.com/office/drawing/2014/main" id="{9E2A802C-9F87-7561-AF9C-0EAA1F3C4F70}"/>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F0502020204030204"/>
                  <a:ea typeface="Microsoft YaHei"/>
                </a:endParaRPr>
              </a:p>
            </p:txBody>
          </p:sp>
          <p:sp>
            <p:nvSpPr>
              <p:cNvPr id="14" name="Freeform 44">
                <a:extLst>
                  <a:ext uri="{FF2B5EF4-FFF2-40B4-BE49-F238E27FC236}">
                    <a16:creationId xmlns:a16="http://schemas.microsoft.com/office/drawing/2014/main" id="{C371F6A7-E9BF-EB3C-ABB0-EA4690861075}"/>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F0502020204030204"/>
                  <a:ea typeface="Microsoft YaHei"/>
                </a:endParaRPr>
              </a:p>
            </p:txBody>
          </p:sp>
          <p:sp>
            <p:nvSpPr>
              <p:cNvPr id="15" name="Freeform 45">
                <a:extLst>
                  <a:ext uri="{FF2B5EF4-FFF2-40B4-BE49-F238E27FC236}">
                    <a16:creationId xmlns:a16="http://schemas.microsoft.com/office/drawing/2014/main" id="{602B0F3E-BE51-A7FF-3D2C-8F8D953423F6}"/>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F0502020204030204"/>
                  <a:ea typeface="Microsoft YaHei"/>
                </a:endParaRPr>
              </a:p>
            </p:txBody>
          </p:sp>
          <p:sp>
            <p:nvSpPr>
              <p:cNvPr id="16" name="Freeform 46">
                <a:extLst>
                  <a:ext uri="{FF2B5EF4-FFF2-40B4-BE49-F238E27FC236}">
                    <a16:creationId xmlns:a16="http://schemas.microsoft.com/office/drawing/2014/main" id="{B7C962D5-8342-FE4C-388C-4F130B2BA521}"/>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F0502020204030204"/>
                  <a:ea typeface="Microsoft YaHei"/>
                </a:endParaRPr>
              </a:p>
            </p:txBody>
          </p:sp>
          <p:sp>
            <p:nvSpPr>
              <p:cNvPr id="17" name="Freeform 47">
                <a:extLst>
                  <a:ext uri="{FF2B5EF4-FFF2-40B4-BE49-F238E27FC236}">
                    <a16:creationId xmlns:a16="http://schemas.microsoft.com/office/drawing/2014/main" id="{476E570E-7801-5917-BC63-8AF03664FEEE}"/>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F0502020204030204"/>
                  <a:ea typeface="Microsoft YaHei"/>
                </a:endParaRPr>
              </a:p>
            </p:txBody>
          </p:sp>
          <p:sp>
            <p:nvSpPr>
              <p:cNvPr id="18" name="Freeform 48">
                <a:extLst>
                  <a:ext uri="{FF2B5EF4-FFF2-40B4-BE49-F238E27FC236}">
                    <a16:creationId xmlns:a16="http://schemas.microsoft.com/office/drawing/2014/main" id="{8A811B42-B4A8-07D5-DA6E-2BB21EF63A07}"/>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F0502020204030204"/>
                  <a:ea typeface="Microsoft YaHei"/>
                </a:endParaRPr>
              </a:p>
            </p:txBody>
          </p:sp>
          <p:sp>
            <p:nvSpPr>
              <p:cNvPr id="19" name="Freeform 49">
                <a:extLst>
                  <a:ext uri="{FF2B5EF4-FFF2-40B4-BE49-F238E27FC236}">
                    <a16:creationId xmlns:a16="http://schemas.microsoft.com/office/drawing/2014/main" id="{B036866C-9AE4-7DFD-70D8-409F9EECA300}"/>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F0502020204030204"/>
                  <a:ea typeface="Microsoft YaHei"/>
                </a:endParaRPr>
              </a:p>
            </p:txBody>
          </p:sp>
          <p:sp>
            <p:nvSpPr>
              <p:cNvPr id="20" name="Freeform 50">
                <a:extLst>
                  <a:ext uri="{FF2B5EF4-FFF2-40B4-BE49-F238E27FC236}">
                    <a16:creationId xmlns:a16="http://schemas.microsoft.com/office/drawing/2014/main" id="{5301B6B3-B5D3-7939-3666-3A69014FCC35}"/>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F0502020204030204"/>
                  <a:ea typeface="Microsoft YaHei"/>
                </a:endParaRPr>
              </a:p>
            </p:txBody>
          </p:sp>
          <p:sp>
            <p:nvSpPr>
              <p:cNvPr id="21" name="Freeform 51">
                <a:extLst>
                  <a:ext uri="{FF2B5EF4-FFF2-40B4-BE49-F238E27FC236}">
                    <a16:creationId xmlns:a16="http://schemas.microsoft.com/office/drawing/2014/main" id="{D90FE063-6A4C-B5D3-5AC0-3EFF85A1287C}"/>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F0502020204030204"/>
                  <a:ea typeface="Microsoft YaHei"/>
                </a:endParaRPr>
              </a:p>
            </p:txBody>
          </p:sp>
          <p:sp>
            <p:nvSpPr>
              <p:cNvPr id="22" name="Freeform 52">
                <a:extLst>
                  <a:ext uri="{FF2B5EF4-FFF2-40B4-BE49-F238E27FC236}">
                    <a16:creationId xmlns:a16="http://schemas.microsoft.com/office/drawing/2014/main" id="{D2645875-422B-43E8-DAB9-130DAE0A1B25}"/>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F0502020204030204"/>
                  <a:ea typeface="Microsoft YaHei"/>
                </a:endParaRPr>
              </a:p>
            </p:txBody>
          </p:sp>
          <p:sp>
            <p:nvSpPr>
              <p:cNvPr id="23" name="Freeform 53">
                <a:extLst>
                  <a:ext uri="{FF2B5EF4-FFF2-40B4-BE49-F238E27FC236}">
                    <a16:creationId xmlns:a16="http://schemas.microsoft.com/office/drawing/2014/main" id="{F4F0B57B-D53C-F605-123B-9A80AFA846C2}"/>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F0502020204030204"/>
                  <a:ea typeface="Microsoft YaHei"/>
                </a:endParaRPr>
              </a:p>
            </p:txBody>
          </p:sp>
          <p:sp>
            <p:nvSpPr>
              <p:cNvPr id="24" name="Freeform 54">
                <a:extLst>
                  <a:ext uri="{FF2B5EF4-FFF2-40B4-BE49-F238E27FC236}">
                    <a16:creationId xmlns:a16="http://schemas.microsoft.com/office/drawing/2014/main" id="{F7247661-2D64-3B36-51D6-4238B312DA5B}"/>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F0502020204030204"/>
                  <a:ea typeface="Microsoft YaHei"/>
                </a:endParaRPr>
              </a:p>
            </p:txBody>
          </p:sp>
          <p:sp>
            <p:nvSpPr>
              <p:cNvPr id="25" name="Freeform 55">
                <a:extLst>
                  <a:ext uri="{FF2B5EF4-FFF2-40B4-BE49-F238E27FC236}">
                    <a16:creationId xmlns:a16="http://schemas.microsoft.com/office/drawing/2014/main" id="{B5AF6A98-4B92-52E2-2289-5E62DA35D8C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F0502020204030204"/>
                  <a:ea typeface="Microsoft YaHei"/>
                </a:endParaRPr>
              </a:p>
            </p:txBody>
          </p:sp>
          <p:sp>
            <p:nvSpPr>
              <p:cNvPr id="26" name="Freeform 56">
                <a:extLst>
                  <a:ext uri="{FF2B5EF4-FFF2-40B4-BE49-F238E27FC236}">
                    <a16:creationId xmlns:a16="http://schemas.microsoft.com/office/drawing/2014/main" id="{9C1E26E4-38F7-569D-2741-3FD5A9FDFF0A}"/>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F0502020204030204"/>
                  <a:ea typeface="Microsoft YaHei"/>
                </a:endParaRPr>
              </a:p>
            </p:txBody>
          </p:sp>
          <p:sp>
            <p:nvSpPr>
              <p:cNvPr id="27" name="Freeform 57">
                <a:extLst>
                  <a:ext uri="{FF2B5EF4-FFF2-40B4-BE49-F238E27FC236}">
                    <a16:creationId xmlns:a16="http://schemas.microsoft.com/office/drawing/2014/main" id="{6E964AB5-572B-6011-2303-58DCF86B6C20}"/>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F0502020204030204"/>
                  <a:ea typeface="Microsoft YaHei"/>
                </a:endParaRPr>
              </a:p>
            </p:txBody>
          </p:sp>
          <p:sp>
            <p:nvSpPr>
              <p:cNvPr id="28" name="Freeform 58">
                <a:extLst>
                  <a:ext uri="{FF2B5EF4-FFF2-40B4-BE49-F238E27FC236}">
                    <a16:creationId xmlns:a16="http://schemas.microsoft.com/office/drawing/2014/main" id="{EB2A8312-E938-9A2A-7346-04D0941E587E}"/>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F0502020204030204"/>
                  <a:ea typeface="Microsoft YaHei"/>
                </a:endParaRPr>
              </a:p>
            </p:txBody>
          </p:sp>
          <p:sp>
            <p:nvSpPr>
              <p:cNvPr id="29" name="Freeform 59">
                <a:extLst>
                  <a:ext uri="{FF2B5EF4-FFF2-40B4-BE49-F238E27FC236}">
                    <a16:creationId xmlns:a16="http://schemas.microsoft.com/office/drawing/2014/main" id="{5636C44F-ACAE-CDEA-E026-B379BAA1FD30}"/>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F0502020204030204"/>
                  <a:ea typeface="Microsoft YaHei"/>
                </a:endParaRPr>
              </a:p>
            </p:txBody>
          </p:sp>
          <p:sp>
            <p:nvSpPr>
              <p:cNvPr id="30" name="Freeform 60">
                <a:extLst>
                  <a:ext uri="{FF2B5EF4-FFF2-40B4-BE49-F238E27FC236}">
                    <a16:creationId xmlns:a16="http://schemas.microsoft.com/office/drawing/2014/main" id="{553A3BE0-4256-70C7-C043-1FB0B743F9B2}"/>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F0502020204030204"/>
                  <a:ea typeface="Microsoft YaHei"/>
                </a:endParaRPr>
              </a:p>
            </p:txBody>
          </p:sp>
          <p:sp>
            <p:nvSpPr>
              <p:cNvPr id="31" name="Freeform 61">
                <a:extLst>
                  <a:ext uri="{FF2B5EF4-FFF2-40B4-BE49-F238E27FC236}">
                    <a16:creationId xmlns:a16="http://schemas.microsoft.com/office/drawing/2014/main" id="{544620D7-D17A-7964-AD69-BD9EC4064FF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F0502020204030204"/>
                  <a:ea typeface="Microsoft YaHei"/>
                </a:endParaRPr>
              </a:p>
            </p:txBody>
          </p:sp>
          <p:sp>
            <p:nvSpPr>
              <p:cNvPr id="32" name="Freeform 62">
                <a:extLst>
                  <a:ext uri="{FF2B5EF4-FFF2-40B4-BE49-F238E27FC236}">
                    <a16:creationId xmlns:a16="http://schemas.microsoft.com/office/drawing/2014/main" id="{F8802CD6-E1B3-33D9-E00E-F3852F2CE305}"/>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F0502020204030204"/>
                  <a:ea typeface="Microsoft YaHei"/>
                </a:endParaRPr>
              </a:p>
            </p:txBody>
          </p:sp>
          <p:sp>
            <p:nvSpPr>
              <p:cNvPr id="33" name="Freeform 71">
                <a:extLst>
                  <a:ext uri="{FF2B5EF4-FFF2-40B4-BE49-F238E27FC236}">
                    <a16:creationId xmlns:a16="http://schemas.microsoft.com/office/drawing/2014/main" id="{D064CA18-24A5-79DA-6CFC-9C1E7E49AD43}"/>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F0502020204030204"/>
                  <a:ea typeface="Microsoft YaHei"/>
                </a:endParaRPr>
              </a:p>
            </p:txBody>
          </p:sp>
        </p:grpSp>
      </p:grpSp>
      <p:sp>
        <p:nvSpPr>
          <p:cNvPr id="62" name="灯片编号占位符 8">
            <a:extLst>
              <a:ext uri="{FF2B5EF4-FFF2-40B4-BE49-F238E27FC236}">
                <a16:creationId xmlns:a16="http://schemas.microsoft.com/office/drawing/2014/main" id="{F0BD6453-72FF-B2B2-A56C-B11A0A0C7FA9}"/>
              </a:ext>
            </a:extLst>
          </p:cNvPr>
          <p:cNvSpPr txBox="1">
            <a:spLocks/>
          </p:cNvSpPr>
          <p:nvPr userDrawn="1"/>
        </p:nvSpPr>
        <p:spPr>
          <a:xfrm>
            <a:off x="9005791" y="6394353"/>
            <a:ext cx="2743200" cy="29219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000000">
                    <a:lumMod val="50000"/>
                    <a:lumOff val="50000"/>
                  </a:srgbClr>
                </a:solidFill>
                <a:latin typeface="Arial"/>
                <a:ea typeface="微软雅黑"/>
              </a:rPr>
              <a:t>&lt; </a:t>
            </a:r>
            <a:fld id="{A548B57D-AE10-4CF7-A9DF-59FEFA91B28E}" type="slidenum">
              <a:rPr lang="zh-CN" altLang="en-US" smtClean="0">
                <a:solidFill>
                  <a:srgbClr val="000000">
                    <a:lumMod val="50000"/>
                    <a:lumOff val="50000"/>
                  </a:srgbClr>
                </a:solidFill>
                <a:latin typeface="Arial"/>
                <a:ea typeface="微软雅黑"/>
              </a:rPr>
              <a:pPr/>
              <a:t>‹#›</a:t>
            </a:fld>
            <a:r>
              <a:rPr lang="zh-CN" altLang="en-US">
                <a:solidFill>
                  <a:srgbClr val="000000">
                    <a:lumMod val="50000"/>
                    <a:lumOff val="50000"/>
                  </a:srgbClr>
                </a:solidFill>
                <a:latin typeface="Arial"/>
                <a:ea typeface="微软雅黑"/>
              </a:rPr>
              <a:t> </a:t>
            </a:r>
            <a:r>
              <a:rPr lang="en-US" altLang="zh-CN">
                <a:solidFill>
                  <a:srgbClr val="000000">
                    <a:lumMod val="50000"/>
                    <a:lumOff val="50000"/>
                  </a:srgbClr>
                </a:solidFill>
                <a:latin typeface="Arial"/>
                <a:ea typeface="微软雅黑"/>
              </a:rPr>
              <a:t>&gt;</a:t>
            </a:r>
            <a:endParaRPr lang="zh-CN" altLang="en-US" dirty="0">
              <a:solidFill>
                <a:srgbClr val="000000">
                  <a:lumMod val="50000"/>
                  <a:lumOff val="50000"/>
                </a:srgbClr>
              </a:solidFill>
              <a:latin typeface="Arial"/>
              <a:ea typeface="微软雅黑"/>
            </a:endParaRPr>
          </a:p>
        </p:txBody>
      </p:sp>
      <p:sp>
        <p:nvSpPr>
          <p:cNvPr id="63" name="文本框 62">
            <a:extLst>
              <a:ext uri="{FF2B5EF4-FFF2-40B4-BE49-F238E27FC236}">
                <a16:creationId xmlns:a16="http://schemas.microsoft.com/office/drawing/2014/main" id="{0832BEC8-699D-1880-9294-515A8CA4982C}"/>
              </a:ext>
            </a:extLst>
          </p:cNvPr>
          <p:cNvSpPr txBox="1"/>
          <p:nvPr userDrawn="1"/>
        </p:nvSpPr>
        <p:spPr>
          <a:xfrm>
            <a:off x="442913" y="6394353"/>
            <a:ext cx="3541946" cy="276999"/>
          </a:xfrm>
          <a:prstGeom prst="rect">
            <a:avLst/>
          </a:prstGeom>
          <a:noFill/>
        </p:spPr>
        <p:txBody>
          <a:bodyPr wrap="square" rtlCol="0">
            <a:spAutoFit/>
          </a:bodyPr>
          <a:lstStyle/>
          <a:p>
            <a:r>
              <a:rPr lang="en-US" altLang="zh-CN" sz="1200" dirty="0">
                <a:solidFill>
                  <a:srgbClr val="000000">
                    <a:lumMod val="50000"/>
                    <a:lumOff val="50000"/>
                  </a:srgbClr>
                </a:solidFill>
                <a:latin typeface="Arial"/>
                <a:ea typeface="微软雅黑"/>
                <a:cs typeface="+mn-ea"/>
                <a:sym typeface="+mn-lt"/>
              </a:rPr>
              <a:t>School of Computer Science, Peking University</a:t>
            </a:r>
            <a:endParaRPr lang="zh-CN" altLang="en-US" sz="1200" dirty="0">
              <a:solidFill>
                <a:srgbClr val="000000">
                  <a:lumMod val="50000"/>
                  <a:lumOff val="50000"/>
                </a:srgbClr>
              </a:solidFill>
              <a:latin typeface="Arial"/>
              <a:ea typeface="微软雅黑"/>
              <a:cs typeface="+mn-ea"/>
              <a:sym typeface="+mn-lt"/>
            </a:endParaRPr>
          </a:p>
        </p:txBody>
      </p:sp>
      <p:grpSp>
        <p:nvGrpSpPr>
          <p:cNvPr id="64" name="组合 63">
            <a:extLst>
              <a:ext uri="{FF2B5EF4-FFF2-40B4-BE49-F238E27FC236}">
                <a16:creationId xmlns:a16="http://schemas.microsoft.com/office/drawing/2014/main" id="{A43CA0A0-FA85-A738-5737-44034C1F596B}"/>
              </a:ext>
            </a:extLst>
          </p:cNvPr>
          <p:cNvGrpSpPr/>
          <p:nvPr userDrawn="1"/>
        </p:nvGrpSpPr>
        <p:grpSpPr>
          <a:xfrm>
            <a:off x="552333" y="984826"/>
            <a:ext cx="3347259" cy="63500"/>
            <a:chOff x="476596" y="1091045"/>
            <a:chExt cx="2553116" cy="0"/>
          </a:xfrm>
        </p:grpSpPr>
        <p:cxnSp>
          <p:nvCxnSpPr>
            <p:cNvPr id="65" name="直接连接符 14">
              <a:extLst>
                <a:ext uri="{FF2B5EF4-FFF2-40B4-BE49-F238E27FC236}">
                  <a16:creationId xmlns:a16="http://schemas.microsoft.com/office/drawing/2014/main" id="{AA98163C-FA1B-F185-9379-DA0490220540}"/>
                </a:ext>
              </a:extLst>
            </p:cNvPr>
            <p:cNvCxnSpPr/>
            <p:nvPr/>
          </p:nvCxnSpPr>
          <p:spPr>
            <a:xfrm>
              <a:off x="476596" y="1091045"/>
              <a:ext cx="841664" cy="0"/>
            </a:xfrm>
            <a:prstGeom prst="line">
              <a:avLst/>
            </a:prstGeom>
            <a:noFill/>
            <a:ln w="28575" cap="flat" cmpd="sng" algn="ctr">
              <a:solidFill>
                <a:srgbClr val="9A0001"/>
              </a:solidFill>
              <a:prstDash val="solid"/>
              <a:miter lim="800000"/>
            </a:ln>
            <a:effectLst/>
          </p:spPr>
        </p:cxnSp>
        <p:cxnSp>
          <p:nvCxnSpPr>
            <p:cNvPr id="66" name="直接连接符 16">
              <a:extLst>
                <a:ext uri="{FF2B5EF4-FFF2-40B4-BE49-F238E27FC236}">
                  <a16:creationId xmlns:a16="http://schemas.microsoft.com/office/drawing/2014/main" id="{3B513A98-2187-B8C2-172E-1EA156C5C2CF}"/>
                </a:ext>
              </a:extLst>
            </p:cNvPr>
            <p:cNvCxnSpPr/>
            <p:nvPr/>
          </p:nvCxnSpPr>
          <p:spPr>
            <a:xfrm>
              <a:off x="1328928" y="1091045"/>
              <a:ext cx="1700784" cy="0"/>
            </a:xfrm>
            <a:prstGeom prst="line">
              <a:avLst/>
            </a:prstGeom>
            <a:noFill/>
            <a:ln w="12700" cap="flat" cmpd="sng" algn="ctr">
              <a:solidFill>
                <a:srgbClr val="FFFFFF">
                  <a:lumMod val="85000"/>
                </a:srgbClr>
              </a:solidFill>
              <a:prstDash val="solid"/>
              <a:miter lim="800000"/>
            </a:ln>
            <a:effectLst/>
          </p:spPr>
        </p:cxnSp>
      </p:grpSp>
      <p:sp>
        <p:nvSpPr>
          <p:cNvPr id="68" name="文本占位符 66">
            <a:extLst>
              <a:ext uri="{FF2B5EF4-FFF2-40B4-BE49-F238E27FC236}">
                <a16:creationId xmlns:a16="http://schemas.microsoft.com/office/drawing/2014/main" id="{B349EA3B-5692-48F3-C95F-2238CD74F1B0}"/>
              </a:ext>
            </a:extLst>
          </p:cNvPr>
          <p:cNvSpPr>
            <a:spLocks noGrp="1"/>
          </p:cNvSpPr>
          <p:nvPr>
            <p:ph type="body" sz="quarter" idx="11"/>
          </p:nvPr>
        </p:nvSpPr>
        <p:spPr>
          <a:xfrm>
            <a:off x="442913" y="186648"/>
            <a:ext cx="6073472" cy="647700"/>
          </a:xfrm>
        </p:spPr>
        <p:txBody>
          <a:bodyPr>
            <a:noAutofit/>
          </a:bodyPr>
          <a:lstStyle>
            <a:lvl1pPr marL="0" indent="0" algn="l" defTabSz="914400" rtl="0" eaLnBrk="1" latinLnBrk="0" hangingPunct="1">
              <a:buNone/>
              <a:defRPr lang="zh-CN" altLang="en-US" sz="3600" b="1" kern="1200" baseline="0" dirty="0" smtClean="0">
                <a:solidFill>
                  <a:srgbClr val="9A0001"/>
                </a:solidFill>
                <a:latin typeface="Arial" panose="020B0604020202020204" pitchFamily="34" charset="0"/>
                <a:ea typeface="Microsoft YaHei" panose="020B0503020204020204" pitchFamily="34" charset="-122"/>
                <a:cs typeface="+mn-ea"/>
              </a:defRPr>
            </a:lvl1pPr>
          </a:lstStyle>
          <a:p>
            <a:pPr lvl="0"/>
            <a:r>
              <a:rPr kumimoji="1" lang="zh-CN" altLang="en-US" dirty="0"/>
              <a:t>单击此处编辑母版文本样式</a:t>
            </a:r>
          </a:p>
        </p:txBody>
      </p:sp>
    </p:spTree>
    <p:extLst>
      <p:ext uri="{BB962C8B-B14F-4D97-AF65-F5344CB8AC3E}">
        <p14:creationId xmlns:p14="http://schemas.microsoft.com/office/powerpoint/2010/main" val="1374148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2A65935-9B50-49E2-DE7C-E44F14858180}"/>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9" name="组合 8">
            <a:extLst>
              <a:ext uri="{FF2B5EF4-FFF2-40B4-BE49-F238E27FC236}">
                <a16:creationId xmlns:a16="http://schemas.microsoft.com/office/drawing/2014/main" id="{D57D1C5E-629F-7285-4057-B2FD82956BE3}"/>
              </a:ext>
            </a:extLst>
          </p:cNvPr>
          <p:cNvGrpSpPr/>
          <p:nvPr userDrawn="1"/>
        </p:nvGrpSpPr>
        <p:grpSpPr>
          <a:xfrm>
            <a:off x="5301462" y="164549"/>
            <a:ext cx="2144877" cy="612998"/>
            <a:chOff x="4606634" y="2048989"/>
            <a:chExt cx="5593843" cy="1598699"/>
          </a:xfrm>
          <a:solidFill>
            <a:srgbClr val="7E181B">
              <a:alpha val="80000"/>
            </a:srgbClr>
          </a:solidFill>
        </p:grpSpPr>
        <p:sp>
          <p:nvSpPr>
            <p:cNvPr id="10" name="Freeform 9">
              <a:extLst>
                <a:ext uri="{FF2B5EF4-FFF2-40B4-BE49-F238E27FC236}">
                  <a16:creationId xmlns:a16="http://schemas.microsoft.com/office/drawing/2014/main" id="{AB4CDECC-77C6-7E1B-0E09-D229C8F17683}"/>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 name="Freeform 10">
              <a:extLst>
                <a:ext uri="{FF2B5EF4-FFF2-40B4-BE49-F238E27FC236}">
                  <a16:creationId xmlns:a16="http://schemas.microsoft.com/office/drawing/2014/main" id="{EC736ED5-1876-40F7-A7A8-B8F283E0EDC2}"/>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 name="Freeform 11">
              <a:extLst>
                <a:ext uri="{FF2B5EF4-FFF2-40B4-BE49-F238E27FC236}">
                  <a16:creationId xmlns:a16="http://schemas.microsoft.com/office/drawing/2014/main" id="{6A379462-D6D1-87A5-51DD-05FEB8EA451F}"/>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 name="Freeform 12">
              <a:extLst>
                <a:ext uri="{FF2B5EF4-FFF2-40B4-BE49-F238E27FC236}">
                  <a16:creationId xmlns:a16="http://schemas.microsoft.com/office/drawing/2014/main" id="{334E6E6B-B95C-B1AD-FF6A-7ABF3E47AAA1}"/>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4" name="Freeform 13">
              <a:extLst>
                <a:ext uri="{FF2B5EF4-FFF2-40B4-BE49-F238E27FC236}">
                  <a16:creationId xmlns:a16="http://schemas.microsoft.com/office/drawing/2014/main" id="{BE9586F1-8DB1-C1C1-E4DD-3E8FF82A6CE1}"/>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5" name="Freeform 14">
              <a:extLst>
                <a:ext uri="{FF2B5EF4-FFF2-40B4-BE49-F238E27FC236}">
                  <a16:creationId xmlns:a16="http://schemas.microsoft.com/office/drawing/2014/main" id="{6FC5B394-51A7-6430-2571-F64E01E71DA0}"/>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6" name="Freeform 15">
              <a:extLst>
                <a:ext uri="{FF2B5EF4-FFF2-40B4-BE49-F238E27FC236}">
                  <a16:creationId xmlns:a16="http://schemas.microsoft.com/office/drawing/2014/main" id="{FE907498-39A6-DF97-79C8-3F6A6A388660}"/>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7" name="Freeform 16">
              <a:extLst>
                <a:ext uri="{FF2B5EF4-FFF2-40B4-BE49-F238E27FC236}">
                  <a16:creationId xmlns:a16="http://schemas.microsoft.com/office/drawing/2014/main" id="{CD86DA26-7164-23CE-7C9D-E111FB6567C9}"/>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8" name="Freeform 24">
              <a:extLst>
                <a:ext uri="{FF2B5EF4-FFF2-40B4-BE49-F238E27FC236}">
                  <a16:creationId xmlns:a16="http://schemas.microsoft.com/office/drawing/2014/main" id="{4CCBB95B-3294-D023-0BA5-006E5F0ADB70}"/>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9" name="Freeform 26">
              <a:extLst>
                <a:ext uri="{FF2B5EF4-FFF2-40B4-BE49-F238E27FC236}">
                  <a16:creationId xmlns:a16="http://schemas.microsoft.com/office/drawing/2014/main" id="{15295917-86E0-67B8-C80D-90336B90047C}"/>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0" name="Freeform 28">
              <a:extLst>
                <a:ext uri="{FF2B5EF4-FFF2-40B4-BE49-F238E27FC236}">
                  <a16:creationId xmlns:a16="http://schemas.microsoft.com/office/drawing/2014/main" id="{C11582D3-5D6D-F120-6D43-2DD3F1BBEA51}"/>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1" name="Freeform 36">
              <a:extLst>
                <a:ext uri="{FF2B5EF4-FFF2-40B4-BE49-F238E27FC236}">
                  <a16:creationId xmlns:a16="http://schemas.microsoft.com/office/drawing/2014/main" id="{E067985B-7CBD-A70E-4FC5-C4F5DF93F2A7}"/>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sp>
        <p:nvSpPr>
          <p:cNvPr id="22" name="矩形 21">
            <a:extLst>
              <a:ext uri="{FF2B5EF4-FFF2-40B4-BE49-F238E27FC236}">
                <a16:creationId xmlns:a16="http://schemas.microsoft.com/office/drawing/2014/main" id="{6B3EF9D7-46E5-F3CA-282A-5C51B06CA1E1}"/>
              </a:ext>
            </a:extLst>
          </p:cNvPr>
          <p:cNvSpPr/>
          <p:nvPr userDrawn="1"/>
        </p:nvSpPr>
        <p:spPr>
          <a:xfrm>
            <a:off x="5775826" y="3784442"/>
            <a:ext cx="665278" cy="45720"/>
          </a:xfrm>
          <a:prstGeom prst="rect">
            <a:avLst/>
          </a:prstGeom>
          <a:solidFill>
            <a:srgbClr val="9A0001"/>
          </a:solidFill>
          <a:ln>
            <a:solidFill>
              <a:srgbClr val="9A0001"/>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9A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3" name="矩形 22">
            <a:extLst>
              <a:ext uri="{FF2B5EF4-FFF2-40B4-BE49-F238E27FC236}">
                <a16:creationId xmlns:a16="http://schemas.microsoft.com/office/drawing/2014/main" id="{EDE4F943-89C9-53A9-2178-961CBF3B03E8}"/>
              </a:ext>
            </a:extLst>
          </p:cNvPr>
          <p:cNvSpPr/>
          <p:nvPr userDrawn="1"/>
        </p:nvSpPr>
        <p:spPr>
          <a:xfrm flipV="1">
            <a:off x="0" y="6802310"/>
            <a:ext cx="12192000" cy="62214"/>
          </a:xfrm>
          <a:prstGeom prst="rect">
            <a:avLst/>
          </a:prstGeom>
          <a:solidFill>
            <a:srgbClr val="9A000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5" name="矩形 24">
            <a:extLst>
              <a:ext uri="{FF2B5EF4-FFF2-40B4-BE49-F238E27FC236}">
                <a16:creationId xmlns:a16="http://schemas.microsoft.com/office/drawing/2014/main" id="{A011F8FB-C647-16F5-5F7B-F8A257EA954B}"/>
              </a:ext>
            </a:extLst>
          </p:cNvPr>
          <p:cNvSpPr/>
          <p:nvPr userDrawn="1"/>
        </p:nvSpPr>
        <p:spPr>
          <a:xfrm>
            <a:off x="3861683" y="2028051"/>
            <a:ext cx="4221028" cy="1569660"/>
          </a:xfrm>
          <a:prstGeom prst="rect">
            <a:avLst/>
          </a:prstGeom>
        </p:spPr>
        <p:txBody>
          <a:bodyPr wrap="none">
            <a:spAutoFit/>
          </a:bodyPr>
          <a:lstStyle/>
          <a:p>
            <a:pPr algn="ctr"/>
            <a:r>
              <a:rPr lang="en-US" altLang="zh-CN" sz="9600" dirty="0">
                <a:solidFill>
                  <a:srgbClr val="9A0000"/>
                </a:solidFill>
                <a:latin typeface="Arial"/>
                <a:ea typeface="微软雅黑"/>
              </a:rPr>
              <a:t>Thanks</a:t>
            </a:r>
            <a:endParaRPr lang="zh-CN" altLang="en-US" sz="9600" dirty="0">
              <a:solidFill>
                <a:srgbClr val="9A0000"/>
              </a:solidFill>
              <a:latin typeface="Arial"/>
              <a:ea typeface="微软雅黑"/>
            </a:endParaRPr>
          </a:p>
        </p:txBody>
      </p:sp>
      <p:grpSp>
        <p:nvGrpSpPr>
          <p:cNvPr id="27" name="组合 26">
            <a:extLst>
              <a:ext uri="{FF2B5EF4-FFF2-40B4-BE49-F238E27FC236}">
                <a16:creationId xmlns:a16="http://schemas.microsoft.com/office/drawing/2014/main" id="{D372FBD4-9B3F-AC3A-010E-7918EEF29508}"/>
              </a:ext>
            </a:extLst>
          </p:cNvPr>
          <p:cNvGrpSpPr/>
          <p:nvPr userDrawn="1"/>
        </p:nvGrpSpPr>
        <p:grpSpPr>
          <a:xfrm>
            <a:off x="5305148" y="865995"/>
            <a:ext cx="2136277" cy="157242"/>
            <a:chOff x="4616246" y="3878362"/>
            <a:chExt cx="5571416" cy="410087"/>
          </a:xfrm>
          <a:solidFill>
            <a:srgbClr val="000000">
              <a:alpha val="80000"/>
            </a:srgbClr>
          </a:solidFill>
        </p:grpSpPr>
        <p:sp>
          <p:nvSpPr>
            <p:cNvPr id="28" name="Freeform 17">
              <a:extLst>
                <a:ext uri="{FF2B5EF4-FFF2-40B4-BE49-F238E27FC236}">
                  <a16:creationId xmlns:a16="http://schemas.microsoft.com/office/drawing/2014/main" id="{E1847326-D59C-76EE-C7FE-B3D592F8214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9" name="Freeform 18">
              <a:extLst>
                <a:ext uri="{FF2B5EF4-FFF2-40B4-BE49-F238E27FC236}">
                  <a16:creationId xmlns:a16="http://schemas.microsoft.com/office/drawing/2014/main" id="{FD2703F4-D412-0852-F392-637FDF81F86D}"/>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0" name="Freeform 19">
              <a:extLst>
                <a:ext uri="{FF2B5EF4-FFF2-40B4-BE49-F238E27FC236}">
                  <a16:creationId xmlns:a16="http://schemas.microsoft.com/office/drawing/2014/main" id="{A7A10849-5477-9F78-8013-8B675B423C48}"/>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1" name="Freeform 20">
              <a:extLst>
                <a:ext uri="{FF2B5EF4-FFF2-40B4-BE49-F238E27FC236}">
                  <a16:creationId xmlns:a16="http://schemas.microsoft.com/office/drawing/2014/main" id="{A4B11515-35F9-1F4E-9938-2F021F434203}"/>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2" name="Freeform 21">
              <a:extLst>
                <a:ext uri="{FF2B5EF4-FFF2-40B4-BE49-F238E27FC236}">
                  <a16:creationId xmlns:a16="http://schemas.microsoft.com/office/drawing/2014/main" id="{6CAA4967-46D2-244B-7BA3-B285B6AD5C4C}"/>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3" name="Freeform 22">
              <a:extLst>
                <a:ext uri="{FF2B5EF4-FFF2-40B4-BE49-F238E27FC236}">
                  <a16:creationId xmlns:a16="http://schemas.microsoft.com/office/drawing/2014/main" id="{E731F762-C255-9CF4-FEC7-14B26FD3AA0D}"/>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4" name="Freeform 23">
              <a:extLst>
                <a:ext uri="{FF2B5EF4-FFF2-40B4-BE49-F238E27FC236}">
                  <a16:creationId xmlns:a16="http://schemas.microsoft.com/office/drawing/2014/main" id="{1CD41365-F36E-F8A6-8DC6-CED500A7FCE9}"/>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5" name="Freeform 25">
              <a:extLst>
                <a:ext uri="{FF2B5EF4-FFF2-40B4-BE49-F238E27FC236}">
                  <a16:creationId xmlns:a16="http://schemas.microsoft.com/office/drawing/2014/main" id="{F2AB6CCC-0E84-E429-1ECD-3F05C45E7E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6" name="Freeform 27">
              <a:extLst>
                <a:ext uri="{FF2B5EF4-FFF2-40B4-BE49-F238E27FC236}">
                  <a16:creationId xmlns:a16="http://schemas.microsoft.com/office/drawing/2014/main" id="{04334F72-2B62-EAFD-A466-83DAC44A9E09}"/>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7" name="Freeform 29">
              <a:extLst>
                <a:ext uri="{FF2B5EF4-FFF2-40B4-BE49-F238E27FC236}">
                  <a16:creationId xmlns:a16="http://schemas.microsoft.com/office/drawing/2014/main" id="{754ECE37-B882-76D4-562B-77ACA6937BAF}"/>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8" name="Freeform 30">
              <a:extLst>
                <a:ext uri="{FF2B5EF4-FFF2-40B4-BE49-F238E27FC236}">
                  <a16:creationId xmlns:a16="http://schemas.microsoft.com/office/drawing/2014/main" id="{4165E0E2-653F-CBC3-0DD4-423B9C5E847D}"/>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9" name="Freeform 31">
              <a:extLst>
                <a:ext uri="{FF2B5EF4-FFF2-40B4-BE49-F238E27FC236}">
                  <a16:creationId xmlns:a16="http://schemas.microsoft.com/office/drawing/2014/main" id="{025F819F-958E-3833-466A-2F732541D0FC}"/>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0" name="Freeform 32">
              <a:extLst>
                <a:ext uri="{FF2B5EF4-FFF2-40B4-BE49-F238E27FC236}">
                  <a16:creationId xmlns:a16="http://schemas.microsoft.com/office/drawing/2014/main" id="{47D1A18B-D9FD-2787-7D3E-F9B50BFECEF7}"/>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1" name="Freeform 33">
              <a:extLst>
                <a:ext uri="{FF2B5EF4-FFF2-40B4-BE49-F238E27FC236}">
                  <a16:creationId xmlns:a16="http://schemas.microsoft.com/office/drawing/2014/main" id="{FD2DAD82-AF00-4189-7A35-6AE655D7B295}"/>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2" name="Freeform 34">
              <a:extLst>
                <a:ext uri="{FF2B5EF4-FFF2-40B4-BE49-F238E27FC236}">
                  <a16:creationId xmlns:a16="http://schemas.microsoft.com/office/drawing/2014/main" id="{C13A58B1-B8A3-F23D-6D71-766655E41573}"/>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3" name="Freeform 35">
              <a:extLst>
                <a:ext uri="{FF2B5EF4-FFF2-40B4-BE49-F238E27FC236}">
                  <a16:creationId xmlns:a16="http://schemas.microsoft.com/office/drawing/2014/main" id="{DECED6F6-7D6C-26BC-9878-35C049F1B64A}"/>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44" name="组合 43">
            <a:extLst>
              <a:ext uri="{FF2B5EF4-FFF2-40B4-BE49-F238E27FC236}">
                <a16:creationId xmlns:a16="http://schemas.microsoft.com/office/drawing/2014/main" id="{D15AB18F-D64B-AC58-33EB-8D74A8E41EDE}"/>
              </a:ext>
            </a:extLst>
          </p:cNvPr>
          <p:cNvGrpSpPr/>
          <p:nvPr userDrawn="1"/>
        </p:nvGrpSpPr>
        <p:grpSpPr>
          <a:xfrm>
            <a:off x="4189101" y="96876"/>
            <a:ext cx="960649" cy="958410"/>
            <a:chOff x="2105799" y="20055838"/>
            <a:chExt cx="6748090" cy="6732363"/>
          </a:xfrm>
          <a:solidFill>
            <a:srgbClr val="7E181B">
              <a:alpha val="80000"/>
            </a:srgbClr>
          </a:solidFill>
        </p:grpSpPr>
        <p:sp>
          <p:nvSpPr>
            <p:cNvPr id="45" name="Freeform 8">
              <a:extLst>
                <a:ext uri="{FF2B5EF4-FFF2-40B4-BE49-F238E27FC236}">
                  <a16:creationId xmlns:a16="http://schemas.microsoft.com/office/drawing/2014/main" id="{8C06DF6C-F491-27D4-92AD-2E63AA2EFEEE}"/>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6" name="Freeform 42">
              <a:extLst>
                <a:ext uri="{FF2B5EF4-FFF2-40B4-BE49-F238E27FC236}">
                  <a16:creationId xmlns:a16="http://schemas.microsoft.com/office/drawing/2014/main" id="{9E9DE013-9E28-955D-5536-B7F2DC3D2242}"/>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7" name="Freeform 43">
              <a:extLst>
                <a:ext uri="{FF2B5EF4-FFF2-40B4-BE49-F238E27FC236}">
                  <a16:creationId xmlns:a16="http://schemas.microsoft.com/office/drawing/2014/main" id="{81DCED22-C494-F5B6-8385-48772AD81E36}"/>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8" name="Freeform 44">
              <a:extLst>
                <a:ext uri="{FF2B5EF4-FFF2-40B4-BE49-F238E27FC236}">
                  <a16:creationId xmlns:a16="http://schemas.microsoft.com/office/drawing/2014/main" id="{CE6DAF5B-B9DA-3B93-C578-1375D7569BCD}"/>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9" name="Freeform 45">
              <a:extLst>
                <a:ext uri="{FF2B5EF4-FFF2-40B4-BE49-F238E27FC236}">
                  <a16:creationId xmlns:a16="http://schemas.microsoft.com/office/drawing/2014/main" id="{1BA31DC6-54CF-656A-5679-22EAA8820AC3}"/>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0" name="Freeform 46">
              <a:extLst>
                <a:ext uri="{FF2B5EF4-FFF2-40B4-BE49-F238E27FC236}">
                  <a16:creationId xmlns:a16="http://schemas.microsoft.com/office/drawing/2014/main" id="{33B5C3D1-7EF9-3A6D-F3B9-6D88E69EB3DD}"/>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1" name="Freeform 47">
              <a:extLst>
                <a:ext uri="{FF2B5EF4-FFF2-40B4-BE49-F238E27FC236}">
                  <a16:creationId xmlns:a16="http://schemas.microsoft.com/office/drawing/2014/main" id="{CCC38D30-F9EF-658C-3BCC-76514B3FDD4B}"/>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2" name="Freeform 48">
              <a:extLst>
                <a:ext uri="{FF2B5EF4-FFF2-40B4-BE49-F238E27FC236}">
                  <a16:creationId xmlns:a16="http://schemas.microsoft.com/office/drawing/2014/main" id="{5C9E03BA-4C5B-0EF0-6975-3EFBD324BF55}"/>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3" name="Freeform 49">
              <a:extLst>
                <a:ext uri="{FF2B5EF4-FFF2-40B4-BE49-F238E27FC236}">
                  <a16:creationId xmlns:a16="http://schemas.microsoft.com/office/drawing/2014/main" id="{65401A13-AD98-85F7-AFD1-0B34FC0A51CD}"/>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4" name="Freeform 50">
              <a:extLst>
                <a:ext uri="{FF2B5EF4-FFF2-40B4-BE49-F238E27FC236}">
                  <a16:creationId xmlns:a16="http://schemas.microsoft.com/office/drawing/2014/main" id="{930F3BD3-3D9F-1D03-255E-993A8F8853D2}"/>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5" name="Freeform 51">
              <a:extLst>
                <a:ext uri="{FF2B5EF4-FFF2-40B4-BE49-F238E27FC236}">
                  <a16:creationId xmlns:a16="http://schemas.microsoft.com/office/drawing/2014/main" id="{7F571D9D-E761-6EFD-01AE-98CE1637DE03}"/>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6" name="Freeform 52">
              <a:extLst>
                <a:ext uri="{FF2B5EF4-FFF2-40B4-BE49-F238E27FC236}">
                  <a16:creationId xmlns:a16="http://schemas.microsoft.com/office/drawing/2014/main" id="{D372943F-63A7-6C58-D1E6-AFD07464CB37}"/>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7" name="Freeform 53">
              <a:extLst>
                <a:ext uri="{FF2B5EF4-FFF2-40B4-BE49-F238E27FC236}">
                  <a16:creationId xmlns:a16="http://schemas.microsoft.com/office/drawing/2014/main" id="{9D5D93D2-F813-6162-911B-C3EDC0582329}"/>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8" name="Freeform 54">
              <a:extLst>
                <a:ext uri="{FF2B5EF4-FFF2-40B4-BE49-F238E27FC236}">
                  <a16:creationId xmlns:a16="http://schemas.microsoft.com/office/drawing/2014/main" id="{E2359E13-FB07-9913-E036-D1082598F2FE}"/>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9" name="Freeform 55">
              <a:extLst>
                <a:ext uri="{FF2B5EF4-FFF2-40B4-BE49-F238E27FC236}">
                  <a16:creationId xmlns:a16="http://schemas.microsoft.com/office/drawing/2014/main" id="{EC93FA8F-9F94-BA94-D806-AB8FF65AED7C}"/>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0" name="Freeform 56">
              <a:extLst>
                <a:ext uri="{FF2B5EF4-FFF2-40B4-BE49-F238E27FC236}">
                  <a16:creationId xmlns:a16="http://schemas.microsoft.com/office/drawing/2014/main" id="{93EE5993-B8E2-66BE-1A09-EBEF86D6751C}"/>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1" name="Freeform 57">
              <a:extLst>
                <a:ext uri="{FF2B5EF4-FFF2-40B4-BE49-F238E27FC236}">
                  <a16:creationId xmlns:a16="http://schemas.microsoft.com/office/drawing/2014/main" id="{47BFF7F6-1ABD-9B6A-8B51-BBF3CC061F20}"/>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2" name="Freeform 58">
              <a:extLst>
                <a:ext uri="{FF2B5EF4-FFF2-40B4-BE49-F238E27FC236}">
                  <a16:creationId xmlns:a16="http://schemas.microsoft.com/office/drawing/2014/main" id="{4F52C8DF-C680-6F98-193A-3AA7661B708B}"/>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3" name="Freeform 59">
              <a:extLst>
                <a:ext uri="{FF2B5EF4-FFF2-40B4-BE49-F238E27FC236}">
                  <a16:creationId xmlns:a16="http://schemas.microsoft.com/office/drawing/2014/main" id="{4AF13E1C-E7CD-ABA0-E45C-C36362DBCA6F}"/>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4" name="Freeform 60">
              <a:extLst>
                <a:ext uri="{FF2B5EF4-FFF2-40B4-BE49-F238E27FC236}">
                  <a16:creationId xmlns:a16="http://schemas.microsoft.com/office/drawing/2014/main" id="{501903D6-E149-8061-3633-282CB684C960}"/>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5" name="Freeform 61">
              <a:extLst>
                <a:ext uri="{FF2B5EF4-FFF2-40B4-BE49-F238E27FC236}">
                  <a16:creationId xmlns:a16="http://schemas.microsoft.com/office/drawing/2014/main" id="{91AD3157-7690-B219-7ACC-0E9F88CADDFC}"/>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6" name="Freeform 62">
              <a:extLst>
                <a:ext uri="{FF2B5EF4-FFF2-40B4-BE49-F238E27FC236}">
                  <a16:creationId xmlns:a16="http://schemas.microsoft.com/office/drawing/2014/main" id="{A4F1EEAC-89C3-C0A8-56E5-AA5F11BFB8E4}"/>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7" name="Freeform 71">
              <a:extLst>
                <a:ext uri="{FF2B5EF4-FFF2-40B4-BE49-F238E27FC236}">
                  <a16:creationId xmlns:a16="http://schemas.microsoft.com/office/drawing/2014/main" id="{1207FCAD-2352-11A2-652A-162D52FBCFC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sp>
        <p:nvSpPr>
          <p:cNvPr id="68" name="文本占位符 66">
            <a:extLst>
              <a:ext uri="{FF2B5EF4-FFF2-40B4-BE49-F238E27FC236}">
                <a16:creationId xmlns:a16="http://schemas.microsoft.com/office/drawing/2014/main" id="{82F435B3-ED79-AF11-2D88-8785F9CABB34}"/>
              </a:ext>
            </a:extLst>
          </p:cNvPr>
          <p:cNvSpPr>
            <a:spLocks noGrp="1"/>
          </p:cNvSpPr>
          <p:nvPr>
            <p:ph type="body" sz="quarter" idx="11"/>
          </p:nvPr>
        </p:nvSpPr>
        <p:spPr>
          <a:xfrm>
            <a:off x="3147369" y="6388285"/>
            <a:ext cx="6073472" cy="369332"/>
          </a:xfrm>
        </p:spPr>
        <p:txBody>
          <a:bodyPr>
            <a:noAutofit/>
          </a:bodyPr>
          <a:lstStyle>
            <a:lvl1pPr marL="0" indent="0" algn="ctr" defTabSz="914400" rtl="0" eaLnBrk="1" latinLnBrk="0" hangingPunct="1">
              <a:buNone/>
              <a:defRPr kumimoji="1" lang="zh-CN" altLang="en-US" sz="1800" b="1" kern="1200" dirty="0" smtClean="0">
                <a:solidFill>
                  <a:schemeClr val="bg2">
                    <a:lumMod val="50000"/>
                  </a:schemeClr>
                </a:solidFill>
                <a:latin typeface="Arial" panose="020B0604020202020204" pitchFamily="34" charset="0"/>
                <a:ea typeface="+mn-ea"/>
                <a:cs typeface="Arial" panose="020B0604020202020204" pitchFamily="34" charset="0"/>
              </a:defRPr>
            </a:lvl1pPr>
          </a:lstStyle>
          <a:p>
            <a:pPr lvl="0"/>
            <a:r>
              <a:rPr kumimoji="1" lang="zh-CN" altLang="en-US" dirty="0"/>
              <a:t>单击此处编辑母版文本样式</a:t>
            </a:r>
          </a:p>
        </p:txBody>
      </p:sp>
    </p:spTree>
    <p:extLst>
      <p:ext uri="{BB962C8B-B14F-4D97-AF65-F5344CB8AC3E}">
        <p14:creationId xmlns:p14="http://schemas.microsoft.com/office/powerpoint/2010/main" val="1880061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
        <p:nvSpPr>
          <p:cNvPr id="10" name="标题 7">
            <a:extLst>
              <a:ext uri="{FF2B5EF4-FFF2-40B4-BE49-F238E27FC236}">
                <a16:creationId xmlns:a16="http://schemas.microsoft.com/office/drawing/2014/main" id="{8B10EDDF-8D89-08E9-D896-EDE774CA44F5}"/>
              </a:ext>
            </a:extLst>
          </p:cNvPr>
          <p:cNvSpPr txBox="1">
            <a:spLocks/>
          </p:cNvSpPr>
          <p:nvPr userDrawn="1"/>
        </p:nvSpPr>
        <p:spPr>
          <a:xfrm>
            <a:off x="849313" y="446769"/>
            <a:ext cx="905685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pPr>
              <a:defRPr/>
            </a:pPr>
            <a:r>
              <a:rPr kumimoji="0" lang="en-US" altLang="en-US" sz="3600" b="1" i="0" u="none" strike="noStrike" kern="1200" cap="none" spc="0" normalizeH="0" baseline="0" noProof="0" dirty="0">
                <a:ln>
                  <a:noFill/>
                </a:ln>
                <a:solidFill>
                  <a:srgbClr val="9A0001"/>
                </a:solidFill>
                <a:effectLst/>
                <a:uLnTx/>
                <a:uFillTx/>
                <a:latin typeface="Arial" panose="020B0604020202020204" pitchFamily="34" charset="0"/>
                <a:ea typeface="微软雅黑" panose="020B0503020204020204" pitchFamily="34" charset="-122"/>
                <a:sym typeface="Arial" panose="020B0604020202020204" pitchFamily="34" charset="0"/>
              </a:rPr>
              <a:t>Reference</a:t>
            </a:r>
            <a:endParaRPr kumimoji="0" lang="en-US" altLang="en-US" sz="2800" b="1" i="0" u="none" strike="noStrike" kern="1200" cap="none" spc="0" normalizeH="0" baseline="0" noProof="0" dirty="0">
              <a:ln>
                <a:noFill/>
              </a:ln>
              <a:solidFill>
                <a:srgbClr val="9A000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 name="内容占位符 2">
            <a:extLst>
              <a:ext uri="{FF2B5EF4-FFF2-40B4-BE49-F238E27FC236}">
                <a16:creationId xmlns:a16="http://schemas.microsoft.com/office/drawing/2014/main" id="{9ACB2EF3-031B-2ED7-B723-292777E5F241}"/>
              </a:ext>
            </a:extLst>
          </p:cNvPr>
          <p:cNvSpPr>
            <a:spLocks noGrp="1"/>
          </p:cNvSpPr>
          <p:nvPr>
            <p:ph type="body" sz="quarter" idx="12"/>
          </p:nvPr>
        </p:nvSpPr>
        <p:spPr>
          <a:xfrm>
            <a:off x="838199" y="1369695"/>
            <a:ext cx="10515601" cy="4746625"/>
          </a:xfrm>
          <a:ln>
            <a:solidFill>
              <a:srgbClr val="9A0001"/>
            </a:solidFill>
          </a:ln>
        </p:spPr>
        <p:txBody>
          <a:bodyPr>
            <a:normAutofit/>
          </a:bodyPr>
          <a:lstStyle/>
          <a:p>
            <a:pPr marL="0" indent="0">
              <a:lnSpc>
                <a:spcPct val="110000"/>
              </a:lnSpc>
              <a:spcBef>
                <a:spcPts val="500"/>
              </a:spcBef>
              <a:buNone/>
            </a:pPr>
            <a:endParaRPr lang="en-US" altLang="zh-CN" sz="1400" dirty="0"/>
          </a:p>
        </p:txBody>
      </p:sp>
    </p:spTree>
    <p:extLst>
      <p:ext uri="{BB962C8B-B14F-4D97-AF65-F5344CB8AC3E}">
        <p14:creationId xmlns:p14="http://schemas.microsoft.com/office/powerpoint/2010/main" val="4010505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29984-D3F2-133D-B027-8E11DA4F72CE}"/>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E328E7BA-F66D-223B-7FF6-A057F0F89E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30088233-9756-399C-3CD4-0F273AD9E632}"/>
              </a:ext>
            </a:extLst>
          </p:cNvPr>
          <p:cNvSpPr>
            <a:spLocks noGrp="1"/>
          </p:cNvSpPr>
          <p:nvPr>
            <p:ph type="dt" sz="half" idx="10"/>
          </p:nvPr>
        </p:nvSpPr>
        <p:spPr/>
        <p:txBody>
          <a:bodyPr/>
          <a:lstStyle/>
          <a:p>
            <a:fld id="{7D354668-A445-3B44-8F5F-70B26850AB38}" type="datetimeFigureOut">
              <a:rPr kumimoji="1" lang="zh-CN" altLang="en-US" smtClean="0"/>
              <a:t>2023/3/22</a:t>
            </a:fld>
            <a:endParaRPr kumimoji="1" lang="zh-CN" altLang="en-US"/>
          </a:p>
        </p:txBody>
      </p:sp>
      <p:sp>
        <p:nvSpPr>
          <p:cNvPr id="5" name="页脚占位符 4">
            <a:extLst>
              <a:ext uri="{FF2B5EF4-FFF2-40B4-BE49-F238E27FC236}">
                <a16:creationId xmlns:a16="http://schemas.microsoft.com/office/drawing/2014/main" id="{C6303DC6-963D-49E5-0F5F-11EDF440D8D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1B9A63D-D581-BF04-71E8-68031D14C297}"/>
              </a:ext>
            </a:extLst>
          </p:cNvPr>
          <p:cNvSpPr>
            <a:spLocks noGrp="1"/>
          </p:cNvSpPr>
          <p:nvPr>
            <p:ph type="sldNum" sz="quarter" idx="12"/>
          </p:nvPr>
        </p:nvSpPr>
        <p:spPr/>
        <p:txBody>
          <a:bodyPr/>
          <a:lstStyle/>
          <a:p>
            <a:fld id="{1791BC3F-134F-EE47-A3B9-0541017EE335}" type="slidenum">
              <a:rPr kumimoji="1" lang="zh-CN" altLang="en-US" smtClean="0"/>
              <a:t>‹#›</a:t>
            </a:fld>
            <a:endParaRPr kumimoji="1" lang="zh-CN" altLang="en-US"/>
          </a:p>
        </p:txBody>
      </p:sp>
    </p:spTree>
    <p:extLst>
      <p:ext uri="{BB962C8B-B14F-4D97-AF65-F5344CB8AC3E}">
        <p14:creationId xmlns:p14="http://schemas.microsoft.com/office/powerpoint/2010/main" val="43445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A235F-6CF5-2E48-6C96-C3877C08B78B}"/>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0B279F21-4173-E06B-CBEE-1E9ED8475BEE}"/>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F1B65ED6-9140-0BF7-1885-224ED7402E86}"/>
              </a:ext>
            </a:extLst>
          </p:cNvPr>
          <p:cNvSpPr>
            <a:spLocks noGrp="1"/>
          </p:cNvSpPr>
          <p:nvPr>
            <p:ph type="dt" sz="half" idx="10"/>
          </p:nvPr>
        </p:nvSpPr>
        <p:spPr/>
        <p:txBody>
          <a:bodyPr/>
          <a:lstStyle/>
          <a:p>
            <a:fld id="{7D354668-A445-3B44-8F5F-70B26850AB38}" type="datetimeFigureOut">
              <a:rPr kumimoji="1" lang="zh-CN" altLang="en-US" smtClean="0"/>
              <a:t>2023/3/22</a:t>
            </a:fld>
            <a:endParaRPr kumimoji="1" lang="zh-CN" altLang="en-US"/>
          </a:p>
        </p:txBody>
      </p:sp>
      <p:sp>
        <p:nvSpPr>
          <p:cNvPr id="5" name="页脚占位符 4">
            <a:extLst>
              <a:ext uri="{FF2B5EF4-FFF2-40B4-BE49-F238E27FC236}">
                <a16:creationId xmlns:a16="http://schemas.microsoft.com/office/drawing/2014/main" id="{2947EFA0-C717-1F16-2686-4ACBB686265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A93A705-51D4-5192-2703-40BB165B546E}"/>
              </a:ext>
            </a:extLst>
          </p:cNvPr>
          <p:cNvSpPr>
            <a:spLocks noGrp="1"/>
          </p:cNvSpPr>
          <p:nvPr>
            <p:ph type="sldNum" sz="quarter" idx="12"/>
          </p:nvPr>
        </p:nvSpPr>
        <p:spPr/>
        <p:txBody>
          <a:bodyPr/>
          <a:lstStyle/>
          <a:p>
            <a:fld id="{1791BC3F-134F-EE47-A3B9-0541017EE335}" type="slidenum">
              <a:rPr kumimoji="1" lang="zh-CN" altLang="en-US" smtClean="0"/>
              <a:t>‹#›</a:t>
            </a:fld>
            <a:endParaRPr kumimoji="1" lang="zh-CN" altLang="en-US"/>
          </a:p>
        </p:txBody>
      </p:sp>
    </p:spTree>
    <p:extLst>
      <p:ext uri="{BB962C8B-B14F-4D97-AF65-F5344CB8AC3E}">
        <p14:creationId xmlns:p14="http://schemas.microsoft.com/office/powerpoint/2010/main" val="881858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4093E-12F4-D9C6-4688-208B85876E9A}"/>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CCBE9D25-EDCA-7ACB-5BCE-AA17447697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DCE5EC7B-1193-FD3F-C826-17B83DAD0486}"/>
              </a:ext>
            </a:extLst>
          </p:cNvPr>
          <p:cNvSpPr>
            <a:spLocks noGrp="1"/>
          </p:cNvSpPr>
          <p:nvPr>
            <p:ph type="dt" sz="half" idx="10"/>
          </p:nvPr>
        </p:nvSpPr>
        <p:spPr/>
        <p:txBody>
          <a:bodyPr/>
          <a:lstStyle/>
          <a:p>
            <a:fld id="{7D354668-A445-3B44-8F5F-70B26850AB38}" type="datetimeFigureOut">
              <a:rPr kumimoji="1" lang="zh-CN" altLang="en-US" smtClean="0"/>
              <a:t>2023/3/22</a:t>
            </a:fld>
            <a:endParaRPr kumimoji="1" lang="zh-CN" altLang="en-US"/>
          </a:p>
        </p:txBody>
      </p:sp>
      <p:sp>
        <p:nvSpPr>
          <p:cNvPr id="5" name="页脚占位符 4">
            <a:extLst>
              <a:ext uri="{FF2B5EF4-FFF2-40B4-BE49-F238E27FC236}">
                <a16:creationId xmlns:a16="http://schemas.microsoft.com/office/drawing/2014/main" id="{56127F4C-1DF2-8107-038F-A74BED4B327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833BCE8-177B-A7A7-84C4-C21E49BFDCC9}"/>
              </a:ext>
            </a:extLst>
          </p:cNvPr>
          <p:cNvSpPr>
            <a:spLocks noGrp="1"/>
          </p:cNvSpPr>
          <p:nvPr>
            <p:ph type="sldNum" sz="quarter" idx="12"/>
          </p:nvPr>
        </p:nvSpPr>
        <p:spPr/>
        <p:txBody>
          <a:bodyPr/>
          <a:lstStyle/>
          <a:p>
            <a:fld id="{1791BC3F-134F-EE47-A3B9-0541017EE335}" type="slidenum">
              <a:rPr kumimoji="1" lang="zh-CN" altLang="en-US" smtClean="0"/>
              <a:t>‹#›</a:t>
            </a:fld>
            <a:endParaRPr kumimoji="1" lang="zh-CN" altLang="en-US"/>
          </a:p>
        </p:txBody>
      </p:sp>
    </p:spTree>
    <p:extLst>
      <p:ext uri="{BB962C8B-B14F-4D97-AF65-F5344CB8AC3E}">
        <p14:creationId xmlns:p14="http://schemas.microsoft.com/office/powerpoint/2010/main" val="1977845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692C6-7283-C368-BA6F-545F5FF23CD5}"/>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2879A1AC-A109-C29C-3777-F008D3E647FE}"/>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CA8ECD39-EDD8-F020-0A97-B8DFAB4E1DAE}"/>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6FDA8C77-65B3-4003-3280-46BA671C4BB9}"/>
              </a:ext>
            </a:extLst>
          </p:cNvPr>
          <p:cNvSpPr>
            <a:spLocks noGrp="1"/>
          </p:cNvSpPr>
          <p:nvPr>
            <p:ph type="dt" sz="half" idx="10"/>
          </p:nvPr>
        </p:nvSpPr>
        <p:spPr/>
        <p:txBody>
          <a:bodyPr/>
          <a:lstStyle/>
          <a:p>
            <a:fld id="{7D354668-A445-3B44-8F5F-70B26850AB38}" type="datetimeFigureOut">
              <a:rPr kumimoji="1" lang="zh-CN" altLang="en-US" smtClean="0"/>
              <a:t>2023/3/22</a:t>
            </a:fld>
            <a:endParaRPr kumimoji="1" lang="zh-CN" altLang="en-US"/>
          </a:p>
        </p:txBody>
      </p:sp>
      <p:sp>
        <p:nvSpPr>
          <p:cNvPr id="6" name="页脚占位符 5">
            <a:extLst>
              <a:ext uri="{FF2B5EF4-FFF2-40B4-BE49-F238E27FC236}">
                <a16:creationId xmlns:a16="http://schemas.microsoft.com/office/drawing/2014/main" id="{46839C9B-AA05-A787-B54C-D6E51D6048C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030D4FA0-E2EA-4C0C-C98F-E6CCEC5AB210}"/>
              </a:ext>
            </a:extLst>
          </p:cNvPr>
          <p:cNvSpPr>
            <a:spLocks noGrp="1"/>
          </p:cNvSpPr>
          <p:nvPr>
            <p:ph type="sldNum" sz="quarter" idx="12"/>
          </p:nvPr>
        </p:nvSpPr>
        <p:spPr/>
        <p:txBody>
          <a:bodyPr/>
          <a:lstStyle/>
          <a:p>
            <a:fld id="{1791BC3F-134F-EE47-A3B9-0541017EE335}" type="slidenum">
              <a:rPr kumimoji="1" lang="zh-CN" altLang="en-US" smtClean="0"/>
              <a:t>‹#›</a:t>
            </a:fld>
            <a:endParaRPr kumimoji="1" lang="zh-CN" altLang="en-US"/>
          </a:p>
        </p:txBody>
      </p:sp>
    </p:spTree>
    <p:extLst>
      <p:ext uri="{BB962C8B-B14F-4D97-AF65-F5344CB8AC3E}">
        <p14:creationId xmlns:p14="http://schemas.microsoft.com/office/powerpoint/2010/main" val="3175547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3D153C1-F4A4-C300-5268-F40E7CBE0D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20141B3F-BFB0-825B-D30C-1E26E3EB3F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4A86FCE6-A482-CC7E-C751-1393D79F7D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354668-A445-3B44-8F5F-70B26850AB38}" type="datetimeFigureOut">
              <a:rPr kumimoji="1" lang="zh-CN" altLang="en-US" smtClean="0"/>
              <a:t>2023/3/22</a:t>
            </a:fld>
            <a:endParaRPr kumimoji="1" lang="zh-CN" altLang="en-US"/>
          </a:p>
        </p:txBody>
      </p:sp>
      <p:sp>
        <p:nvSpPr>
          <p:cNvPr id="5" name="页脚占位符 4">
            <a:extLst>
              <a:ext uri="{FF2B5EF4-FFF2-40B4-BE49-F238E27FC236}">
                <a16:creationId xmlns:a16="http://schemas.microsoft.com/office/drawing/2014/main" id="{9810929F-AF30-B570-A6A1-F18363AB32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103F3FF7-C248-AB3F-1FC8-4AA6FAAD2B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91BC3F-134F-EE47-A3B9-0541017EE335}" type="slidenum">
              <a:rPr kumimoji="1" lang="zh-CN" altLang="en-US" smtClean="0"/>
              <a:t>‹#›</a:t>
            </a:fld>
            <a:endParaRPr kumimoji="1" lang="zh-CN" altLang="en-US"/>
          </a:p>
        </p:txBody>
      </p:sp>
    </p:spTree>
    <p:extLst>
      <p:ext uri="{BB962C8B-B14F-4D97-AF65-F5344CB8AC3E}">
        <p14:creationId xmlns:p14="http://schemas.microsoft.com/office/powerpoint/2010/main" val="959929545"/>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2.png"/><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CFB8D0D-BF8B-05B3-46DC-69C4D112DBB9}"/>
              </a:ext>
            </a:extLst>
          </p:cNvPr>
          <p:cNvSpPr txBox="1"/>
          <p:nvPr/>
        </p:nvSpPr>
        <p:spPr>
          <a:xfrm>
            <a:off x="9735014" y="5185317"/>
            <a:ext cx="954107" cy="646331"/>
          </a:xfrm>
          <a:prstGeom prst="rect">
            <a:avLst/>
          </a:prstGeom>
          <a:noFill/>
        </p:spPr>
        <p:txBody>
          <a:bodyPr wrap="none" rtlCol="0">
            <a:spAutoFit/>
          </a:bodyPr>
          <a:lstStyle/>
          <a:p>
            <a:r>
              <a:rPr kumimoji="1" lang="zh-CN" altLang="en-US" dirty="0">
                <a:latin typeface="STXingkai" panose="02010800040101010101" pitchFamily="2" charset="-122"/>
                <a:ea typeface="STXingkai" panose="02010800040101010101" pitchFamily="2" charset="-122"/>
              </a:rPr>
              <a:t>董益宏</a:t>
            </a:r>
            <a:endParaRPr kumimoji="1" lang="en-US" altLang="zh-CN" dirty="0">
              <a:latin typeface="STXingkai" panose="02010800040101010101" pitchFamily="2" charset="-122"/>
              <a:ea typeface="STXingkai" panose="02010800040101010101" pitchFamily="2" charset="-122"/>
            </a:endParaRPr>
          </a:p>
          <a:p>
            <a:r>
              <a:rPr kumimoji="1" lang="en-US" altLang="zh-CN" dirty="0">
                <a:latin typeface="Arial" panose="020B0604020202020204" pitchFamily="34" charset="0"/>
                <a:ea typeface="STXingkai" panose="02010800040101010101" pitchFamily="2" charset="-122"/>
                <a:cs typeface="Arial" panose="020B0604020202020204" pitchFamily="34" charset="0"/>
              </a:rPr>
              <a:t>23.3.20</a:t>
            </a:r>
            <a:endParaRPr kumimoji="1" lang="zh-CN" altLang="en-US" dirty="0">
              <a:latin typeface="Arial" panose="020B0604020202020204" pitchFamily="34" charset="0"/>
              <a:ea typeface="STXingkai" panose="02010800040101010101" pitchFamily="2" charset="-122"/>
              <a:cs typeface="Arial" panose="020B0604020202020204" pitchFamily="34" charset="0"/>
            </a:endParaRPr>
          </a:p>
        </p:txBody>
      </p:sp>
      <p:pic>
        <p:nvPicPr>
          <p:cNvPr id="4" name="图片 3">
            <a:extLst>
              <a:ext uri="{FF2B5EF4-FFF2-40B4-BE49-F238E27FC236}">
                <a16:creationId xmlns:a16="http://schemas.microsoft.com/office/drawing/2014/main" id="{77AF8B6E-85D8-4E67-EF47-C4EDC66DEEFA}"/>
              </a:ext>
            </a:extLst>
          </p:cNvPr>
          <p:cNvPicPr>
            <a:picLocks noChangeAspect="1"/>
          </p:cNvPicPr>
          <p:nvPr/>
        </p:nvPicPr>
        <p:blipFill>
          <a:blip r:embed="rId3"/>
          <a:stretch>
            <a:fillRect/>
          </a:stretch>
        </p:blipFill>
        <p:spPr>
          <a:xfrm>
            <a:off x="2494737" y="2306357"/>
            <a:ext cx="7202526" cy="2245286"/>
          </a:xfrm>
          <a:prstGeom prst="rect">
            <a:avLst/>
          </a:prstGeom>
        </p:spPr>
      </p:pic>
      <p:sp>
        <p:nvSpPr>
          <p:cNvPr id="5" name="文本框 4">
            <a:extLst>
              <a:ext uri="{FF2B5EF4-FFF2-40B4-BE49-F238E27FC236}">
                <a16:creationId xmlns:a16="http://schemas.microsoft.com/office/drawing/2014/main" id="{C9DC4C21-D0C5-381B-30B5-59FE6ED2E809}"/>
              </a:ext>
            </a:extLst>
          </p:cNvPr>
          <p:cNvSpPr txBox="1"/>
          <p:nvPr/>
        </p:nvSpPr>
        <p:spPr>
          <a:xfrm>
            <a:off x="5452234" y="5000651"/>
            <a:ext cx="1287532" cy="369332"/>
          </a:xfrm>
          <a:prstGeom prst="rect">
            <a:avLst/>
          </a:prstGeom>
          <a:noFill/>
        </p:spPr>
        <p:txBody>
          <a:bodyPr wrap="none" rtlCol="0">
            <a:spAutoFit/>
          </a:bodyPr>
          <a:lstStyle/>
          <a:p>
            <a:r>
              <a:rPr kumimoji="1" lang="en-US" altLang="zh-CN" dirty="0">
                <a:latin typeface="Arial" panose="020B0604020202020204" pitchFamily="34" charset="0"/>
                <a:cs typeface="Arial" panose="020B0604020202020204" pitchFamily="34" charset="0"/>
              </a:rPr>
              <a:t>ICLR 2023</a:t>
            </a:r>
            <a:endParaRPr kumimoji="1"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8513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28D519-2CBD-F34C-804F-8727344F4449}"/>
              </a:ext>
            </a:extLst>
          </p:cNvPr>
          <p:cNvPicPr>
            <a:picLocks noChangeAspect="1"/>
          </p:cNvPicPr>
          <p:nvPr/>
        </p:nvPicPr>
        <p:blipFill>
          <a:blip r:embed="rId3"/>
          <a:stretch>
            <a:fillRect/>
          </a:stretch>
        </p:blipFill>
        <p:spPr>
          <a:xfrm>
            <a:off x="2209800" y="2843129"/>
            <a:ext cx="7772400" cy="1038654"/>
          </a:xfrm>
          <a:prstGeom prst="rect">
            <a:avLst/>
          </a:prstGeom>
        </p:spPr>
      </p:pic>
      <p:sp>
        <p:nvSpPr>
          <p:cNvPr id="2" name="文本占位符 1">
            <a:extLst>
              <a:ext uri="{FF2B5EF4-FFF2-40B4-BE49-F238E27FC236}">
                <a16:creationId xmlns:a16="http://schemas.microsoft.com/office/drawing/2014/main" id="{EA387B9A-AE33-3955-1426-3FC2C7E89F7B}"/>
              </a:ext>
            </a:extLst>
          </p:cNvPr>
          <p:cNvSpPr>
            <a:spLocks noGrp="1"/>
          </p:cNvSpPr>
          <p:nvPr>
            <p:ph type="body" sz="quarter" idx="11"/>
          </p:nvPr>
        </p:nvSpPr>
        <p:spPr/>
        <p:txBody>
          <a:bodyPr/>
          <a:lstStyle/>
          <a:p>
            <a:r>
              <a:rPr kumimoji="1" lang="en-US" altLang="zh-CN" dirty="0"/>
              <a:t>Diffusion-LM</a:t>
            </a:r>
            <a:endParaRPr kumimoji="1" lang="zh-CN" altLang="en-US" dirty="0"/>
          </a:p>
        </p:txBody>
      </p:sp>
      <p:pic>
        <p:nvPicPr>
          <p:cNvPr id="4" name="图片 3">
            <a:extLst>
              <a:ext uri="{FF2B5EF4-FFF2-40B4-BE49-F238E27FC236}">
                <a16:creationId xmlns:a16="http://schemas.microsoft.com/office/drawing/2014/main" id="{32BB55DC-B96C-929E-D1B8-486958028468}"/>
              </a:ext>
            </a:extLst>
          </p:cNvPr>
          <p:cNvPicPr>
            <a:picLocks noChangeAspect="1"/>
          </p:cNvPicPr>
          <p:nvPr/>
        </p:nvPicPr>
        <p:blipFill>
          <a:blip r:embed="rId4"/>
          <a:stretch>
            <a:fillRect/>
          </a:stretch>
        </p:blipFill>
        <p:spPr>
          <a:xfrm>
            <a:off x="2209800" y="1045282"/>
            <a:ext cx="7772400" cy="1586913"/>
          </a:xfrm>
          <a:prstGeom prst="rect">
            <a:avLst/>
          </a:prstGeom>
        </p:spPr>
      </p:pic>
      <p:pic>
        <p:nvPicPr>
          <p:cNvPr id="6" name="图片 5">
            <a:extLst>
              <a:ext uri="{FF2B5EF4-FFF2-40B4-BE49-F238E27FC236}">
                <a16:creationId xmlns:a16="http://schemas.microsoft.com/office/drawing/2014/main" id="{89A739AD-5C98-9D50-794B-47A3946D22EB}"/>
              </a:ext>
            </a:extLst>
          </p:cNvPr>
          <p:cNvPicPr>
            <a:picLocks noChangeAspect="1"/>
          </p:cNvPicPr>
          <p:nvPr/>
        </p:nvPicPr>
        <p:blipFill>
          <a:blip r:embed="rId5"/>
          <a:stretch>
            <a:fillRect/>
          </a:stretch>
        </p:blipFill>
        <p:spPr>
          <a:xfrm>
            <a:off x="1570455" y="4308097"/>
            <a:ext cx="4111487" cy="361811"/>
          </a:xfrm>
          <a:prstGeom prst="rect">
            <a:avLst/>
          </a:prstGeom>
        </p:spPr>
      </p:pic>
      <p:pic>
        <p:nvPicPr>
          <p:cNvPr id="7" name="图片 6">
            <a:extLst>
              <a:ext uri="{FF2B5EF4-FFF2-40B4-BE49-F238E27FC236}">
                <a16:creationId xmlns:a16="http://schemas.microsoft.com/office/drawing/2014/main" id="{AE6C8480-2448-935A-AE3D-D013A3EFC848}"/>
              </a:ext>
            </a:extLst>
          </p:cNvPr>
          <p:cNvPicPr>
            <a:picLocks noChangeAspect="1"/>
          </p:cNvPicPr>
          <p:nvPr/>
        </p:nvPicPr>
        <p:blipFill>
          <a:blip r:embed="rId6"/>
          <a:stretch>
            <a:fillRect/>
          </a:stretch>
        </p:blipFill>
        <p:spPr>
          <a:xfrm>
            <a:off x="8922025" y="2896137"/>
            <a:ext cx="2951922" cy="266252"/>
          </a:xfrm>
          <a:prstGeom prst="rect">
            <a:avLst/>
          </a:prstGeom>
        </p:spPr>
      </p:pic>
      <p:sp>
        <p:nvSpPr>
          <p:cNvPr id="10" name="右箭头 9">
            <a:extLst>
              <a:ext uri="{FF2B5EF4-FFF2-40B4-BE49-F238E27FC236}">
                <a16:creationId xmlns:a16="http://schemas.microsoft.com/office/drawing/2014/main" id="{CDC73F70-8989-ED2E-EF02-965D3B0A8D17}"/>
              </a:ext>
            </a:extLst>
          </p:cNvPr>
          <p:cNvSpPr/>
          <p:nvPr/>
        </p:nvSpPr>
        <p:spPr>
          <a:xfrm rot="5400000">
            <a:off x="5000692" y="3890174"/>
            <a:ext cx="361813" cy="2368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pic>
        <p:nvPicPr>
          <p:cNvPr id="11" name="图片 10">
            <a:extLst>
              <a:ext uri="{FF2B5EF4-FFF2-40B4-BE49-F238E27FC236}">
                <a16:creationId xmlns:a16="http://schemas.microsoft.com/office/drawing/2014/main" id="{4B8494E1-A0B5-24B4-7361-3E7E7963EF21}"/>
              </a:ext>
            </a:extLst>
          </p:cNvPr>
          <p:cNvPicPr>
            <a:picLocks noChangeAspect="1"/>
          </p:cNvPicPr>
          <p:nvPr/>
        </p:nvPicPr>
        <p:blipFill>
          <a:blip r:embed="rId7"/>
          <a:stretch>
            <a:fillRect/>
          </a:stretch>
        </p:blipFill>
        <p:spPr>
          <a:xfrm>
            <a:off x="7049377" y="4255399"/>
            <a:ext cx="4678019" cy="414509"/>
          </a:xfrm>
          <a:prstGeom prst="rect">
            <a:avLst/>
          </a:prstGeom>
        </p:spPr>
      </p:pic>
      <p:sp>
        <p:nvSpPr>
          <p:cNvPr id="12" name="文本框 11">
            <a:extLst>
              <a:ext uri="{FF2B5EF4-FFF2-40B4-BE49-F238E27FC236}">
                <a16:creationId xmlns:a16="http://schemas.microsoft.com/office/drawing/2014/main" id="{0908AA88-250C-ED4E-4198-AB8FED80E078}"/>
              </a:ext>
            </a:extLst>
          </p:cNvPr>
          <p:cNvSpPr txBox="1"/>
          <p:nvPr/>
        </p:nvSpPr>
        <p:spPr>
          <a:xfrm>
            <a:off x="5828493" y="4293377"/>
            <a:ext cx="1074333" cy="338554"/>
          </a:xfrm>
          <a:prstGeom prst="rect">
            <a:avLst/>
          </a:prstGeom>
          <a:noFill/>
        </p:spPr>
        <p:txBody>
          <a:bodyPr wrap="none" rtlCol="0">
            <a:spAutoFit/>
          </a:bodyPr>
          <a:lstStyle/>
          <a:p>
            <a:r>
              <a:rPr kumimoji="1" lang="en-US" altLang="zh-CN" sz="1600" dirty="0">
                <a:latin typeface="Arial" panose="020B0604020202020204" pitchFamily="34" charset="0"/>
                <a:cs typeface="Arial" panose="020B0604020202020204" pitchFamily="34" charset="0"/>
              </a:rPr>
              <a:t>instead</a:t>
            </a:r>
            <a:r>
              <a:rPr kumimoji="1" lang="zh-CN" altLang="en-US" sz="1600" dirty="0">
                <a:latin typeface="Arial" panose="020B0604020202020204" pitchFamily="34" charset="0"/>
                <a:cs typeface="Arial" panose="020B0604020202020204" pitchFamily="34" charset="0"/>
              </a:rPr>
              <a:t> </a:t>
            </a:r>
            <a:r>
              <a:rPr kumimoji="1" lang="en-US" altLang="zh-CN" sz="1600" dirty="0">
                <a:latin typeface="Arial" panose="020B0604020202020204" pitchFamily="34" charset="0"/>
                <a:cs typeface="Arial" panose="020B0604020202020204" pitchFamily="34" charset="0"/>
              </a:rPr>
              <a:t>of</a:t>
            </a:r>
            <a:endParaRPr kumimoji="1" lang="zh-CN" altLang="en-US" sz="1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58149CE1-E566-B795-299B-669853A14B94}"/>
                  </a:ext>
                </a:extLst>
              </p:cNvPr>
              <p:cNvSpPr txBox="1"/>
              <p:nvPr/>
            </p:nvSpPr>
            <p:spPr>
              <a:xfrm>
                <a:off x="1272208" y="4838291"/>
                <a:ext cx="10601739" cy="1077218"/>
              </a:xfrm>
              <a:prstGeom prst="rect">
                <a:avLst/>
              </a:prstGeom>
              <a:noFill/>
            </p:spPr>
            <p:txBody>
              <a:bodyPr wrap="square" rtlCol="0">
                <a:spAutoFit/>
              </a:bodyPr>
              <a:lstStyle/>
              <a:p>
                <a:pPr marL="285750" indent="-285750">
                  <a:buFont typeface="Arial" panose="020B0604020202020204" pitchFamily="34" charset="0"/>
                  <a:buChar char="•"/>
                </a:pPr>
                <a:r>
                  <a:rPr lang="en" altLang="zh-CN" sz="1600" dirty="0">
                    <a:latin typeface="Arial" panose="020B0604020202020204" pitchFamily="34" charset="0"/>
                  </a:rPr>
                  <a:t>I</a:t>
                </a:r>
                <a:r>
                  <a:rPr lang="en" altLang="zh-CN" sz="1600" b="0" i="0" dirty="0">
                    <a:effectLst/>
                    <a:latin typeface="Arial" panose="020B0604020202020204" pitchFamily="34" charset="0"/>
                  </a:rPr>
                  <a:t>n original objective, the constraint that</a:t>
                </a:r>
                <a:r>
                  <a:rPr lang="zh-CN" altLang="en-US" sz="1600" b="0" i="0" dirty="0">
                    <a:effectLst/>
                    <a:latin typeface="Arial" panose="020B0604020202020204" pitchFamily="34" charset="0"/>
                  </a:rPr>
                  <a:t> </a:t>
                </a:r>
                <a14:m>
                  <m:oMath xmlns:m="http://schemas.openxmlformats.org/officeDocument/2006/math">
                    <m:sSub>
                      <m:sSubPr>
                        <m:ctrlPr>
                          <a:rPr lang="en-US" altLang="zh-CN" sz="1600" b="0" i="1" smtClean="0">
                            <a:effectLst/>
                            <a:latin typeface="Cambria Math" panose="02040503050406030204" pitchFamily="18" charset="0"/>
                          </a:rPr>
                        </m:ctrlPr>
                      </m:sSubPr>
                      <m:e>
                        <m:r>
                          <m:rPr>
                            <m:sty m:val="p"/>
                          </m:rPr>
                          <a:rPr lang="en-US" altLang="zh-CN" sz="1600" i="1">
                            <a:latin typeface="Cambria Math" panose="02040503050406030204" pitchFamily="18" charset="0"/>
                          </a:rPr>
                          <m:t>x</m:t>
                        </m:r>
                      </m:e>
                      <m:sub>
                        <m:r>
                          <a:rPr lang="en-US" altLang="zh-CN" sz="1600" b="0" i="1" smtClean="0">
                            <a:effectLst/>
                            <a:latin typeface="Cambria Math" panose="02040503050406030204" pitchFamily="18" charset="0"/>
                          </a:rPr>
                          <m:t>0</m:t>
                        </m:r>
                      </m:sub>
                    </m:sSub>
                  </m:oMath>
                </a14:m>
                <a:r>
                  <a:rPr lang="zh-CN" altLang="en-US" sz="1600" b="0" i="0" dirty="0">
                    <a:effectLst/>
                    <a:latin typeface="Arial" panose="020B0604020202020204" pitchFamily="34" charset="0"/>
                  </a:rPr>
                  <a:t> </a:t>
                </a:r>
                <a:r>
                  <a:rPr lang="en" altLang="zh-CN" sz="1600" b="0" i="0" dirty="0">
                    <a:effectLst/>
                    <a:latin typeface="Arial" panose="020B0604020202020204" pitchFamily="34" charset="0"/>
                  </a:rPr>
                  <a:t>has to commit</a:t>
                </a:r>
                <a:r>
                  <a:rPr lang="zh-CN" altLang="en-US" sz="1600" b="0" i="0" dirty="0">
                    <a:effectLst/>
                    <a:latin typeface="Arial" panose="020B0604020202020204" pitchFamily="34" charset="0"/>
                  </a:rPr>
                  <a:t> </a:t>
                </a:r>
                <a:r>
                  <a:rPr lang="en" altLang="zh-CN" sz="1600" b="0" i="0" dirty="0">
                    <a:effectLst/>
                    <a:latin typeface="Arial" panose="020B0604020202020204" pitchFamily="34" charset="0"/>
                  </a:rPr>
                  <a:t>to a single word embedding will only appear in the terms with</a:t>
                </a:r>
                <a:r>
                  <a:rPr lang="zh-CN" altLang="en-US" sz="1600" b="0" i="0" dirty="0">
                    <a:effectLst/>
                    <a:latin typeface="Arial" panose="020B0604020202020204" pitchFamily="34" charset="0"/>
                  </a:rPr>
                  <a:t> </a:t>
                </a:r>
                <a14:m>
                  <m:oMath xmlns:m="http://schemas.openxmlformats.org/officeDocument/2006/math">
                    <m:r>
                      <a:rPr lang="en" altLang="zh-CN" sz="1600" b="0" i="1" dirty="0" smtClean="0">
                        <a:effectLst/>
                        <a:latin typeface="Cambria Math" panose="02040503050406030204" pitchFamily="18" charset="0"/>
                      </a:rPr>
                      <m:t>𝑡</m:t>
                    </m:r>
                  </m:oMath>
                </a14:m>
                <a:r>
                  <a:rPr lang="zh-CN" altLang="en-US" sz="1600" b="0" i="0" dirty="0">
                    <a:effectLst/>
                    <a:latin typeface="Arial" panose="020B0604020202020204" pitchFamily="34" charset="0"/>
                  </a:rPr>
                  <a:t> </a:t>
                </a:r>
                <a:r>
                  <a:rPr lang="en" altLang="zh-CN" sz="1600" b="0" i="0" dirty="0">
                    <a:effectLst/>
                    <a:latin typeface="Arial" panose="020B0604020202020204" pitchFamily="34" charset="0"/>
                  </a:rPr>
                  <a:t>near</a:t>
                </a:r>
                <a:r>
                  <a:rPr lang="zh-CN" altLang="en-US" sz="1600" b="0" i="0" dirty="0">
                    <a:effectLst/>
                    <a:latin typeface="Arial" panose="020B0604020202020204" pitchFamily="34" charset="0"/>
                  </a:rPr>
                  <a:t> </a:t>
                </a:r>
                <a:r>
                  <a:rPr lang="en" altLang="zh-CN" sz="1600" b="0" i="0" dirty="0">
                    <a:effectLst/>
                    <a:latin typeface="Arial" panose="020B0604020202020204" pitchFamily="34" charset="0"/>
                  </a:rPr>
                  <a:t>0</a:t>
                </a:r>
                <a:r>
                  <a:rPr lang="en-US" altLang="zh-CN" sz="1600" dirty="0">
                    <a:latin typeface="Arial" panose="020B0604020202020204" pitchFamily="34" charset="0"/>
                  </a:rPr>
                  <a:t>.</a:t>
                </a:r>
              </a:p>
              <a:p>
                <a:pPr marL="285750" indent="-285750">
                  <a:buFont typeface="Arial" panose="020B0604020202020204" pitchFamily="34" charset="0"/>
                  <a:buChar char="•"/>
                </a:pPr>
                <a:r>
                  <a:rPr lang="en" altLang="zh-CN" sz="1600" dirty="0">
                    <a:latin typeface="Arial" panose="020B0604020202020204" pitchFamily="34" charset="0"/>
                  </a:rPr>
                  <a:t>O</a:t>
                </a:r>
                <a:r>
                  <a:rPr lang="en" altLang="zh-CN" sz="1600" b="0" i="0" dirty="0">
                    <a:effectLst/>
                    <a:latin typeface="Arial" panose="020B0604020202020204" pitchFamily="34" charset="0"/>
                  </a:rPr>
                  <a:t>ur</a:t>
                </a:r>
                <a:r>
                  <a:rPr lang="zh-CN" altLang="en-US" sz="1600" b="0" i="0" dirty="0">
                    <a:effectLst/>
                    <a:latin typeface="Arial" panose="020B0604020202020204" pitchFamily="34" charset="0"/>
                  </a:rPr>
                  <a:t> </a:t>
                </a:r>
                <a:r>
                  <a:rPr lang="en" altLang="zh-CN" sz="1600" b="0" i="0" dirty="0">
                    <a:effectLst/>
                    <a:latin typeface="Arial" panose="020B0604020202020204" pitchFamily="34" charset="0"/>
                  </a:rPr>
                  <a:t>objective forces the neural network to predict</a:t>
                </a:r>
                <a:r>
                  <a:rPr lang="zh-CN" altLang="en-US" sz="1600" b="0" i="0" dirty="0">
                    <a:effectLst/>
                    <a:latin typeface="Arial" panose="020B0604020202020204" pitchFamily="34" charset="0"/>
                  </a:rPr>
                  <a:t> </a:t>
                </a:r>
                <a14:m>
                  <m:oMath xmlns:m="http://schemas.openxmlformats.org/officeDocument/2006/math">
                    <m:sSub>
                      <m:sSubPr>
                        <m:ctrlPr>
                          <a:rPr lang="en-US" altLang="zh-CN" sz="1600" b="0" i="1" smtClean="0">
                            <a:effectLst/>
                            <a:latin typeface="Cambria Math" panose="02040503050406030204" pitchFamily="18" charset="0"/>
                          </a:rPr>
                        </m:ctrlPr>
                      </m:sSubPr>
                      <m:e>
                        <m:r>
                          <m:rPr>
                            <m:sty m:val="p"/>
                          </m:rPr>
                          <a:rPr lang="en-US" altLang="zh-CN" sz="1600" i="1">
                            <a:latin typeface="Cambria Math" panose="02040503050406030204" pitchFamily="18" charset="0"/>
                          </a:rPr>
                          <m:t>x</m:t>
                        </m:r>
                      </m:e>
                      <m:sub>
                        <m:r>
                          <a:rPr lang="en-US" altLang="zh-CN" sz="1600" b="0" i="1" smtClean="0">
                            <a:effectLst/>
                            <a:latin typeface="Cambria Math" panose="02040503050406030204" pitchFamily="18" charset="0"/>
                          </a:rPr>
                          <m:t>0</m:t>
                        </m:r>
                      </m:sub>
                    </m:sSub>
                  </m:oMath>
                </a14:m>
                <a:r>
                  <a:rPr lang="zh-CN" altLang="en-US" sz="1600" b="0" i="0" dirty="0">
                    <a:effectLst/>
                    <a:latin typeface="Arial" panose="020B0604020202020204" pitchFamily="34" charset="0"/>
                  </a:rPr>
                  <a:t> </a:t>
                </a:r>
                <a:r>
                  <a:rPr lang="en" altLang="zh-CN" sz="1600" b="0" i="0" dirty="0">
                    <a:effectLst/>
                    <a:latin typeface="Arial" panose="020B0604020202020204" pitchFamily="34" charset="0"/>
                  </a:rPr>
                  <a:t>in every term and we found that models trained with this</a:t>
                </a:r>
                <a:r>
                  <a:rPr lang="zh-CN" altLang="en-US" sz="1600" b="0" i="0" dirty="0">
                    <a:effectLst/>
                    <a:latin typeface="Arial" panose="020B0604020202020204" pitchFamily="34" charset="0"/>
                  </a:rPr>
                  <a:t> </a:t>
                </a:r>
                <a:r>
                  <a:rPr lang="en" altLang="zh-CN" sz="1600" b="0" i="0" dirty="0">
                    <a:effectLst/>
                    <a:latin typeface="Arial" panose="020B0604020202020204" pitchFamily="34" charset="0"/>
                  </a:rPr>
                  <a:t>objective quickly learn that</a:t>
                </a:r>
                <a:r>
                  <a:rPr lang="zh-CN" altLang="en-US" sz="1600" b="0" i="0" dirty="0">
                    <a:effectLst/>
                    <a:latin typeface="Arial" panose="020B0604020202020204" pitchFamily="34" charset="0"/>
                  </a:rPr>
                  <a:t> </a:t>
                </a:r>
                <a14:m>
                  <m:oMath xmlns:m="http://schemas.openxmlformats.org/officeDocument/2006/math">
                    <m:sSub>
                      <m:sSubPr>
                        <m:ctrlPr>
                          <a:rPr lang="en-US" altLang="zh-CN" sz="1600" b="0" i="1" smtClean="0">
                            <a:effectLst/>
                            <a:latin typeface="Cambria Math" panose="02040503050406030204" pitchFamily="18" charset="0"/>
                          </a:rPr>
                        </m:ctrlPr>
                      </m:sSubPr>
                      <m:e>
                        <m:r>
                          <m:rPr>
                            <m:sty m:val="p"/>
                          </m:rPr>
                          <a:rPr lang="en-US" altLang="zh-CN" sz="1600" i="1">
                            <a:latin typeface="Cambria Math" panose="02040503050406030204" pitchFamily="18" charset="0"/>
                          </a:rPr>
                          <m:t>x</m:t>
                        </m:r>
                      </m:e>
                      <m:sub>
                        <m:r>
                          <a:rPr lang="en-US" altLang="zh-CN" sz="1600" b="0" i="1" smtClean="0">
                            <a:effectLst/>
                            <a:latin typeface="Cambria Math" panose="02040503050406030204" pitchFamily="18" charset="0"/>
                          </a:rPr>
                          <m:t>0</m:t>
                        </m:r>
                      </m:sub>
                    </m:sSub>
                  </m:oMath>
                </a14:m>
                <a:r>
                  <a:rPr lang="zh-CN" altLang="en-US" sz="1600" b="0" i="0" dirty="0">
                    <a:effectLst/>
                    <a:latin typeface="Arial" panose="020B0604020202020204" pitchFamily="34" charset="0"/>
                  </a:rPr>
                  <a:t> </a:t>
                </a:r>
                <a:r>
                  <a:rPr lang="en" altLang="zh-CN" sz="1600" b="0" i="0" dirty="0">
                    <a:effectLst/>
                    <a:latin typeface="Arial" panose="020B0604020202020204" pitchFamily="34" charset="0"/>
                  </a:rPr>
                  <a:t>should precisely centered at a word embedding.</a:t>
                </a:r>
                <a:endParaRPr kumimoji="1" lang="zh-CN" altLang="en-US" sz="1600" dirty="0"/>
              </a:p>
            </p:txBody>
          </p:sp>
        </mc:Choice>
        <mc:Fallback xmlns="">
          <p:sp>
            <p:nvSpPr>
              <p:cNvPr id="14" name="文本框 13">
                <a:extLst>
                  <a:ext uri="{FF2B5EF4-FFF2-40B4-BE49-F238E27FC236}">
                    <a16:creationId xmlns:a16="http://schemas.microsoft.com/office/drawing/2014/main" id="{58149CE1-E566-B795-299B-669853A14B94}"/>
                  </a:ext>
                </a:extLst>
              </p:cNvPr>
              <p:cNvSpPr txBox="1">
                <a:spLocks noRot="1" noChangeAspect="1" noMove="1" noResize="1" noEditPoints="1" noAdjustHandles="1" noChangeArrowheads="1" noChangeShapeType="1" noTextEdit="1"/>
              </p:cNvSpPr>
              <p:nvPr/>
            </p:nvSpPr>
            <p:spPr>
              <a:xfrm>
                <a:off x="1272208" y="4838291"/>
                <a:ext cx="10601739" cy="1077218"/>
              </a:xfrm>
              <a:prstGeom prst="rect">
                <a:avLst/>
              </a:prstGeom>
              <a:blipFill>
                <a:blip r:embed="rId8"/>
                <a:stretch>
                  <a:fillRect l="-359" t="-2353" b="-7059"/>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B83C4A98-2BC1-1242-F8EA-C8A737992B7D}"/>
              </a:ext>
            </a:extLst>
          </p:cNvPr>
          <p:cNvSpPr/>
          <p:nvPr/>
        </p:nvSpPr>
        <p:spPr>
          <a:xfrm>
            <a:off x="7540831" y="1106254"/>
            <a:ext cx="2244438" cy="146496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2DEFE0BE-75DC-3BE2-FAB4-D0B6D216A179}"/>
              </a:ext>
            </a:extLst>
          </p:cNvPr>
          <p:cNvSpPr/>
          <p:nvPr/>
        </p:nvSpPr>
        <p:spPr>
          <a:xfrm>
            <a:off x="5481834" y="2787715"/>
            <a:ext cx="2842769" cy="454954"/>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55262449-5CE8-9582-7009-E31FB045E583}"/>
              </a:ext>
            </a:extLst>
          </p:cNvPr>
          <p:cNvSpPr/>
          <p:nvPr/>
        </p:nvSpPr>
        <p:spPr>
          <a:xfrm>
            <a:off x="5931707" y="3362456"/>
            <a:ext cx="3948564" cy="454954"/>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4244454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A387B9A-AE33-3955-1426-3FC2C7E89F7B}"/>
              </a:ext>
            </a:extLst>
          </p:cNvPr>
          <p:cNvSpPr>
            <a:spLocks noGrp="1"/>
          </p:cNvSpPr>
          <p:nvPr>
            <p:ph type="body" sz="quarter" idx="11"/>
          </p:nvPr>
        </p:nvSpPr>
        <p:spPr/>
        <p:txBody>
          <a:bodyPr/>
          <a:lstStyle/>
          <a:p>
            <a:r>
              <a:rPr kumimoji="1" lang="en-US" altLang="zh-CN" dirty="0"/>
              <a:t>Diffusion-LM</a:t>
            </a:r>
            <a:endParaRPr kumimoji="1" lang="zh-CN" altLang="en-US" dirty="0"/>
          </a:p>
        </p:txBody>
      </p:sp>
      <p:pic>
        <p:nvPicPr>
          <p:cNvPr id="4" name="图片 3">
            <a:extLst>
              <a:ext uri="{FF2B5EF4-FFF2-40B4-BE49-F238E27FC236}">
                <a16:creationId xmlns:a16="http://schemas.microsoft.com/office/drawing/2014/main" id="{32BB55DC-B96C-929E-D1B8-486958028468}"/>
              </a:ext>
            </a:extLst>
          </p:cNvPr>
          <p:cNvPicPr>
            <a:picLocks noChangeAspect="1"/>
          </p:cNvPicPr>
          <p:nvPr/>
        </p:nvPicPr>
        <p:blipFill>
          <a:blip r:embed="rId3"/>
          <a:stretch>
            <a:fillRect/>
          </a:stretch>
        </p:blipFill>
        <p:spPr>
          <a:xfrm>
            <a:off x="2209800" y="1045282"/>
            <a:ext cx="7772400" cy="1586913"/>
          </a:xfrm>
          <a:prstGeom prst="rect">
            <a:avLst/>
          </a:prstGeom>
        </p:spPr>
      </p:pic>
      <p:pic>
        <p:nvPicPr>
          <p:cNvPr id="5" name="图片 4">
            <a:extLst>
              <a:ext uri="{FF2B5EF4-FFF2-40B4-BE49-F238E27FC236}">
                <a16:creationId xmlns:a16="http://schemas.microsoft.com/office/drawing/2014/main" id="{2F28D519-2CBD-F34C-804F-8727344F4449}"/>
              </a:ext>
            </a:extLst>
          </p:cNvPr>
          <p:cNvPicPr>
            <a:picLocks noChangeAspect="1"/>
          </p:cNvPicPr>
          <p:nvPr/>
        </p:nvPicPr>
        <p:blipFill>
          <a:blip r:embed="rId4"/>
          <a:stretch>
            <a:fillRect/>
          </a:stretch>
        </p:blipFill>
        <p:spPr>
          <a:xfrm>
            <a:off x="2209800" y="2843129"/>
            <a:ext cx="7772400" cy="1038654"/>
          </a:xfrm>
          <a:prstGeom prst="rect">
            <a:avLst/>
          </a:prstGeom>
        </p:spPr>
      </p:pic>
      <p:pic>
        <p:nvPicPr>
          <p:cNvPr id="6" name="图片 5">
            <a:extLst>
              <a:ext uri="{FF2B5EF4-FFF2-40B4-BE49-F238E27FC236}">
                <a16:creationId xmlns:a16="http://schemas.microsoft.com/office/drawing/2014/main" id="{89A739AD-5C98-9D50-794B-47A3946D22EB}"/>
              </a:ext>
            </a:extLst>
          </p:cNvPr>
          <p:cNvPicPr>
            <a:picLocks noChangeAspect="1"/>
          </p:cNvPicPr>
          <p:nvPr/>
        </p:nvPicPr>
        <p:blipFill>
          <a:blip r:embed="rId5"/>
          <a:stretch>
            <a:fillRect/>
          </a:stretch>
        </p:blipFill>
        <p:spPr>
          <a:xfrm>
            <a:off x="1570455" y="4308097"/>
            <a:ext cx="4111487" cy="361811"/>
          </a:xfrm>
          <a:prstGeom prst="rect">
            <a:avLst/>
          </a:prstGeom>
        </p:spPr>
      </p:pic>
      <p:pic>
        <p:nvPicPr>
          <p:cNvPr id="7" name="图片 6">
            <a:extLst>
              <a:ext uri="{FF2B5EF4-FFF2-40B4-BE49-F238E27FC236}">
                <a16:creationId xmlns:a16="http://schemas.microsoft.com/office/drawing/2014/main" id="{AE6C8480-2448-935A-AE3D-D013A3EFC848}"/>
              </a:ext>
            </a:extLst>
          </p:cNvPr>
          <p:cNvPicPr>
            <a:picLocks noChangeAspect="1"/>
          </p:cNvPicPr>
          <p:nvPr/>
        </p:nvPicPr>
        <p:blipFill>
          <a:blip r:embed="rId6"/>
          <a:stretch>
            <a:fillRect/>
          </a:stretch>
        </p:blipFill>
        <p:spPr>
          <a:xfrm>
            <a:off x="8922025" y="2896137"/>
            <a:ext cx="2951922" cy="266252"/>
          </a:xfrm>
          <a:prstGeom prst="rect">
            <a:avLst/>
          </a:prstGeom>
        </p:spPr>
      </p:pic>
      <p:sp>
        <p:nvSpPr>
          <p:cNvPr id="10" name="右箭头 9">
            <a:extLst>
              <a:ext uri="{FF2B5EF4-FFF2-40B4-BE49-F238E27FC236}">
                <a16:creationId xmlns:a16="http://schemas.microsoft.com/office/drawing/2014/main" id="{CDC73F70-8989-ED2E-EF02-965D3B0A8D17}"/>
              </a:ext>
            </a:extLst>
          </p:cNvPr>
          <p:cNvSpPr/>
          <p:nvPr/>
        </p:nvSpPr>
        <p:spPr>
          <a:xfrm rot="5400000">
            <a:off x="5000692" y="3890174"/>
            <a:ext cx="361813" cy="2368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pic>
        <p:nvPicPr>
          <p:cNvPr id="11" name="图片 10">
            <a:extLst>
              <a:ext uri="{FF2B5EF4-FFF2-40B4-BE49-F238E27FC236}">
                <a16:creationId xmlns:a16="http://schemas.microsoft.com/office/drawing/2014/main" id="{4B8494E1-A0B5-24B4-7361-3E7E7963EF21}"/>
              </a:ext>
            </a:extLst>
          </p:cNvPr>
          <p:cNvPicPr>
            <a:picLocks noChangeAspect="1"/>
          </p:cNvPicPr>
          <p:nvPr/>
        </p:nvPicPr>
        <p:blipFill>
          <a:blip r:embed="rId7"/>
          <a:stretch>
            <a:fillRect/>
          </a:stretch>
        </p:blipFill>
        <p:spPr>
          <a:xfrm>
            <a:off x="7049377" y="4255399"/>
            <a:ext cx="4678019" cy="414509"/>
          </a:xfrm>
          <a:prstGeom prst="rect">
            <a:avLst/>
          </a:prstGeom>
        </p:spPr>
      </p:pic>
      <p:sp>
        <p:nvSpPr>
          <p:cNvPr id="12" name="文本框 11">
            <a:extLst>
              <a:ext uri="{FF2B5EF4-FFF2-40B4-BE49-F238E27FC236}">
                <a16:creationId xmlns:a16="http://schemas.microsoft.com/office/drawing/2014/main" id="{0908AA88-250C-ED4E-4198-AB8FED80E078}"/>
              </a:ext>
            </a:extLst>
          </p:cNvPr>
          <p:cNvSpPr txBox="1"/>
          <p:nvPr/>
        </p:nvSpPr>
        <p:spPr>
          <a:xfrm>
            <a:off x="5828493" y="4293377"/>
            <a:ext cx="1074333" cy="338554"/>
          </a:xfrm>
          <a:prstGeom prst="rect">
            <a:avLst/>
          </a:prstGeom>
          <a:noFill/>
        </p:spPr>
        <p:txBody>
          <a:bodyPr wrap="none" rtlCol="0">
            <a:spAutoFit/>
          </a:bodyPr>
          <a:lstStyle/>
          <a:p>
            <a:r>
              <a:rPr kumimoji="1" lang="en-US" altLang="zh-CN" sz="1600" dirty="0">
                <a:latin typeface="Arial" panose="020B0604020202020204" pitchFamily="34" charset="0"/>
                <a:cs typeface="Arial" panose="020B0604020202020204" pitchFamily="34" charset="0"/>
              </a:rPr>
              <a:t>instead</a:t>
            </a:r>
            <a:r>
              <a:rPr kumimoji="1" lang="zh-CN" altLang="en-US" sz="1600" dirty="0">
                <a:latin typeface="Arial" panose="020B0604020202020204" pitchFamily="34" charset="0"/>
                <a:cs typeface="Arial" panose="020B0604020202020204" pitchFamily="34" charset="0"/>
              </a:rPr>
              <a:t> </a:t>
            </a:r>
            <a:r>
              <a:rPr kumimoji="1" lang="en-US" altLang="zh-CN" sz="1600" dirty="0">
                <a:latin typeface="Arial" panose="020B0604020202020204" pitchFamily="34" charset="0"/>
                <a:cs typeface="Arial" panose="020B0604020202020204" pitchFamily="34" charset="0"/>
              </a:rPr>
              <a:t>of</a:t>
            </a:r>
            <a:endParaRPr kumimoji="1" lang="zh-CN" altLang="en-US" sz="1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58149CE1-E566-B795-299B-669853A14B94}"/>
                  </a:ext>
                </a:extLst>
              </p:cNvPr>
              <p:cNvSpPr txBox="1"/>
              <p:nvPr/>
            </p:nvSpPr>
            <p:spPr>
              <a:xfrm>
                <a:off x="1272208" y="4838291"/>
                <a:ext cx="10601739" cy="1077218"/>
              </a:xfrm>
              <a:prstGeom prst="rect">
                <a:avLst/>
              </a:prstGeom>
              <a:noFill/>
            </p:spPr>
            <p:txBody>
              <a:bodyPr wrap="square" rtlCol="0">
                <a:spAutoFit/>
              </a:bodyPr>
              <a:lstStyle/>
              <a:p>
                <a:pPr marL="285750" indent="-285750">
                  <a:buFont typeface="Arial" panose="020B0604020202020204" pitchFamily="34" charset="0"/>
                  <a:buChar char="•"/>
                </a:pPr>
                <a:r>
                  <a:rPr lang="en" altLang="zh-CN" sz="1600" dirty="0">
                    <a:latin typeface="Arial" panose="020B0604020202020204" pitchFamily="34" charset="0"/>
                  </a:rPr>
                  <a:t>I</a:t>
                </a:r>
                <a:r>
                  <a:rPr lang="en" altLang="zh-CN" sz="1600" b="0" i="0" dirty="0">
                    <a:effectLst/>
                    <a:latin typeface="Arial" panose="020B0604020202020204" pitchFamily="34" charset="0"/>
                  </a:rPr>
                  <a:t>n original objective, the constraint that</a:t>
                </a:r>
                <a:r>
                  <a:rPr lang="zh-CN" altLang="en-US" sz="1600" b="0" i="0" dirty="0">
                    <a:effectLst/>
                    <a:latin typeface="Arial" panose="020B0604020202020204" pitchFamily="34" charset="0"/>
                  </a:rPr>
                  <a:t> </a:t>
                </a:r>
                <a14:m>
                  <m:oMath xmlns:m="http://schemas.openxmlformats.org/officeDocument/2006/math">
                    <m:sSub>
                      <m:sSubPr>
                        <m:ctrlPr>
                          <a:rPr lang="en-US" altLang="zh-CN" sz="1600" b="0" i="1" smtClean="0">
                            <a:effectLst/>
                            <a:latin typeface="Cambria Math" panose="02040503050406030204" pitchFamily="18" charset="0"/>
                          </a:rPr>
                        </m:ctrlPr>
                      </m:sSubPr>
                      <m:e>
                        <m:r>
                          <m:rPr>
                            <m:sty m:val="p"/>
                          </m:rPr>
                          <a:rPr lang="en-US" altLang="zh-CN" sz="1600" i="1">
                            <a:latin typeface="Cambria Math" panose="02040503050406030204" pitchFamily="18" charset="0"/>
                          </a:rPr>
                          <m:t>x</m:t>
                        </m:r>
                      </m:e>
                      <m:sub>
                        <m:r>
                          <a:rPr lang="en-US" altLang="zh-CN" sz="1600" b="0" i="1" smtClean="0">
                            <a:effectLst/>
                            <a:latin typeface="Cambria Math" panose="02040503050406030204" pitchFamily="18" charset="0"/>
                          </a:rPr>
                          <m:t>0</m:t>
                        </m:r>
                      </m:sub>
                    </m:sSub>
                  </m:oMath>
                </a14:m>
                <a:r>
                  <a:rPr lang="zh-CN" altLang="en-US" sz="1600" b="0" i="0" dirty="0">
                    <a:effectLst/>
                    <a:latin typeface="Arial" panose="020B0604020202020204" pitchFamily="34" charset="0"/>
                  </a:rPr>
                  <a:t> </a:t>
                </a:r>
                <a:r>
                  <a:rPr lang="en" altLang="zh-CN" sz="1600" b="0" i="0" dirty="0">
                    <a:effectLst/>
                    <a:latin typeface="Arial" panose="020B0604020202020204" pitchFamily="34" charset="0"/>
                  </a:rPr>
                  <a:t>has to commit</a:t>
                </a:r>
                <a:r>
                  <a:rPr lang="zh-CN" altLang="en-US" sz="1600" b="0" i="0" dirty="0">
                    <a:effectLst/>
                    <a:latin typeface="Arial" panose="020B0604020202020204" pitchFamily="34" charset="0"/>
                  </a:rPr>
                  <a:t> </a:t>
                </a:r>
                <a:r>
                  <a:rPr lang="en" altLang="zh-CN" sz="1600" b="0" i="0" dirty="0">
                    <a:effectLst/>
                    <a:latin typeface="Arial" panose="020B0604020202020204" pitchFamily="34" charset="0"/>
                  </a:rPr>
                  <a:t>to a single word embedding will only appear in the terms with</a:t>
                </a:r>
                <a:r>
                  <a:rPr lang="zh-CN" altLang="en-US" sz="1600" b="0" i="0" dirty="0">
                    <a:effectLst/>
                    <a:latin typeface="Arial" panose="020B0604020202020204" pitchFamily="34" charset="0"/>
                  </a:rPr>
                  <a:t> </a:t>
                </a:r>
                <a14:m>
                  <m:oMath xmlns:m="http://schemas.openxmlformats.org/officeDocument/2006/math">
                    <m:r>
                      <a:rPr lang="en" altLang="zh-CN" sz="1600" b="0" i="1" dirty="0" smtClean="0">
                        <a:effectLst/>
                        <a:latin typeface="Cambria Math" panose="02040503050406030204" pitchFamily="18" charset="0"/>
                      </a:rPr>
                      <m:t>𝑡</m:t>
                    </m:r>
                  </m:oMath>
                </a14:m>
                <a:r>
                  <a:rPr lang="zh-CN" altLang="en-US" sz="1600" b="0" i="0" dirty="0">
                    <a:effectLst/>
                    <a:latin typeface="Arial" panose="020B0604020202020204" pitchFamily="34" charset="0"/>
                  </a:rPr>
                  <a:t> </a:t>
                </a:r>
                <a:r>
                  <a:rPr lang="en" altLang="zh-CN" sz="1600" b="0" i="0" dirty="0">
                    <a:effectLst/>
                    <a:latin typeface="Arial" panose="020B0604020202020204" pitchFamily="34" charset="0"/>
                  </a:rPr>
                  <a:t>near</a:t>
                </a:r>
                <a:r>
                  <a:rPr lang="zh-CN" altLang="en-US" sz="1600" b="0" i="0" dirty="0">
                    <a:effectLst/>
                    <a:latin typeface="Arial" panose="020B0604020202020204" pitchFamily="34" charset="0"/>
                  </a:rPr>
                  <a:t> </a:t>
                </a:r>
                <a:r>
                  <a:rPr lang="en" altLang="zh-CN" sz="1600" b="0" i="0" dirty="0">
                    <a:effectLst/>
                    <a:latin typeface="Arial" panose="020B0604020202020204" pitchFamily="34" charset="0"/>
                  </a:rPr>
                  <a:t>0</a:t>
                </a:r>
                <a:r>
                  <a:rPr lang="en-US" altLang="zh-CN" sz="1600" dirty="0">
                    <a:latin typeface="Arial" panose="020B0604020202020204" pitchFamily="34" charset="0"/>
                  </a:rPr>
                  <a:t>.</a:t>
                </a:r>
              </a:p>
              <a:p>
                <a:pPr marL="285750" indent="-285750">
                  <a:buFont typeface="Arial" panose="020B0604020202020204" pitchFamily="34" charset="0"/>
                  <a:buChar char="•"/>
                </a:pPr>
                <a:r>
                  <a:rPr lang="en" altLang="zh-CN" sz="1600" dirty="0">
                    <a:latin typeface="Arial" panose="020B0604020202020204" pitchFamily="34" charset="0"/>
                  </a:rPr>
                  <a:t>O</a:t>
                </a:r>
                <a:r>
                  <a:rPr lang="en" altLang="zh-CN" sz="1600" b="0" i="0" dirty="0">
                    <a:effectLst/>
                    <a:latin typeface="Arial" panose="020B0604020202020204" pitchFamily="34" charset="0"/>
                  </a:rPr>
                  <a:t>ur</a:t>
                </a:r>
                <a:r>
                  <a:rPr lang="zh-CN" altLang="en-US" sz="1600" b="0" i="0" dirty="0">
                    <a:effectLst/>
                    <a:latin typeface="Arial" panose="020B0604020202020204" pitchFamily="34" charset="0"/>
                  </a:rPr>
                  <a:t> </a:t>
                </a:r>
                <a:r>
                  <a:rPr lang="en" altLang="zh-CN" sz="1600" b="0" i="0" dirty="0">
                    <a:effectLst/>
                    <a:latin typeface="Arial" panose="020B0604020202020204" pitchFamily="34" charset="0"/>
                  </a:rPr>
                  <a:t>objective forces the neural network to predict</a:t>
                </a:r>
                <a:r>
                  <a:rPr lang="zh-CN" altLang="en-US" sz="1600" b="0" i="0" dirty="0">
                    <a:effectLst/>
                    <a:latin typeface="Arial" panose="020B0604020202020204" pitchFamily="34" charset="0"/>
                  </a:rPr>
                  <a:t> </a:t>
                </a:r>
                <a14:m>
                  <m:oMath xmlns:m="http://schemas.openxmlformats.org/officeDocument/2006/math">
                    <m:sSub>
                      <m:sSubPr>
                        <m:ctrlPr>
                          <a:rPr lang="en-US" altLang="zh-CN" sz="1600" b="0" i="1" smtClean="0">
                            <a:effectLst/>
                            <a:latin typeface="Cambria Math" panose="02040503050406030204" pitchFamily="18" charset="0"/>
                          </a:rPr>
                        </m:ctrlPr>
                      </m:sSubPr>
                      <m:e>
                        <m:r>
                          <m:rPr>
                            <m:sty m:val="p"/>
                          </m:rPr>
                          <a:rPr lang="en-US" altLang="zh-CN" sz="1600" i="1">
                            <a:latin typeface="Cambria Math" panose="02040503050406030204" pitchFamily="18" charset="0"/>
                          </a:rPr>
                          <m:t>x</m:t>
                        </m:r>
                      </m:e>
                      <m:sub>
                        <m:r>
                          <a:rPr lang="en-US" altLang="zh-CN" sz="1600" b="0" i="1" smtClean="0">
                            <a:effectLst/>
                            <a:latin typeface="Cambria Math" panose="02040503050406030204" pitchFamily="18" charset="0"/>
                          </a:rPr>
                          <m:t>0</m:t>
                        </m:r>
                      </m:sub>
                    </m:sSub>
                  </m:oMath>
                </a14:m>
                <a:r>
                  <a:rPr lang="zh-CN" altLang="en-US" sz="1600" b="0" i="0" dirty="0">
                    <a:effectLst/>
                    <a:latin typeface="Arial" panose="020B0604020202020204" pitchFamily="34" charset="0"/>
                  </a:rPr>
                  <a:t> </a:t>
                </a:r>
                <a:r>
                  <a:rPr lang="en" altLang="zh-CN" sz="1600" b="0" i="0" dirty="0">
                    <a:effectLst/>
                    <a:latin typeface="Arial" panose="020B0604020202020204" pitchFamily="34" charset="0"/>
                  </a:rPr>
                  <a:t>in every term and we found that models trained with this</a:t>
                </a:r>
                <a:r>
                  <a:rPr lang="zh-CN" altLang="en-US" sz="1600" b="0" i="0" dirty="0">
                    <a:effectLst/>
                    <a:latin typeface="Arial" panose="020B0604020202020204" pitchFamily="34" charset="0"/>
                  </a:rPr>
                  <a:t> </a:t>
                </a:r>
                <a:r>
                  <a:rPr lang="en" altLang="zh-CN" sz="1600" b="0" i="0" dirty="0">
                    <a:effectLst/>
                    <a:latin typeface="Arial" panose="020B0604020202020204" pitchFamily="34" charset="0"/>
                  </a:rPr>
                  <a:t>objective quickly learn that</a:t>
                </a:r>
                <a:r>
                  <a:rPr lang="zh-CN" altLang="en-US" sz="1600" b="0" i="0" dirty="0">
                    <a:effectLst/>
                    <a:latin typeface="Arial" panose="020B0604020202020204" pitchFamily="34" charset="0"/>
                  </a:rPr>
                  <a:t> </a:t>
                </a:r>
                <a14:m>
                  <m:oMath xmlns:m="http://schemas.openxmlformats.org/officeDocument/2006/math">
                    <m:sSub>
                      <m:sSubPr>
                        <m:ctrlPr>
                          <a:rPr lang="en-US" altLang="zh-CN" sz="1600" b="0" i="1" smtClean="0">
                            <a:effectLst/>
                            <a:latin typeface="Cambria Math" panose="02040503050406030204" pitchFamily="18" charset="0"/>
                          </a:rPr>
                        </m:ctrlPr>
                      </m:sSubPr>
                      <m:e>
                        <m:r>
                          <m:rPr>
                            <m:sty m:val="p"/>
                          </m:rPr>
                          <a:rPr lang="en-US" altLang="zh-CN" sz="1600" i="1">
                            <a:latin typeface="Cambria Math" panose="02040503050406030204" pitchFamily="18" charset="0"/>
                          </a:rPr>
                          <m:t>x</m:t>
                        </m:r>
                      </m:e>
                      <m:sub>
                        <m:r>
                          <a:rPr lang="en-US" altLang="zh-CN" sz="1600" b="0" i="1" smtClean="0">
                            <a:effectLst/>
                            <a:latin typeface="Cambria Math" panose="02040503050406030204" pitchFamily="18" charset="0"/>
                          </a:rPr>
                          <m:t>0</m:t>
                        </m:r>
                      </m:sub>
                    </m:sSub>
                  </m:oMath>
                </a14:m>
                <a:r>
                  <a:rPr lang="zh-CN" altLang="en-US" sz="1600" b="0" i="0" dirty="0">
                    <a:effectLst/>
                    <a:latin typeface="Arial" panose="020B0604020202020204" pitchFamily="34" charset="0"/>
                  </a:rPr>
                  <a:t> </a:t>
                </a:r>
                <a:r>
                  <a:rPr lang="en" altLang="zh-CN" sz="1600" b="0" i="0" dirty="0">
                    <a:effectLst/>
                    <a:latin typeface="Arial" panose="020B0604020202020204" pitchFamily="34" charset="0"/>
                  </a:rPr>
                  <a:t>should precisely centered at a word embedding.</a:t>
                </a:r>
                <a:endParaRPr kumimoji="1" lang="zh-CN" altLang="en-US" sz="1600" dirty="0"/>
              </a:p>
            </p:txBody>
          </p:sp>
        </mc:Choice>
        <mc:Fallback xmlns="">
          <p:sp>
            <p:nvSpPr>
              <p:cNvPr id="14" name="文本框 13">
                <a:extLst>
                  <a:ext uri="{FF2B5EF4-FFF2-40B4-BE49-F238E27FC236}">
                    <a16:creationId xmlns:a16="http://schemas.microsoft.com/office/drawing/2014/main" id="{58149CE1-E566-B795-299B-669853A14B94}"/>
                  </a:ext>
                </a:extLst>
              </p:cNvPr>
              <p:cNvSpPr txBox="1">
                <a:spLocks noRot="1" noChangeAspect="1" noMove="1" noResize="1" noEditPoints="1" noAdjustHandles="1" noChangeArrowheads="1" noChangeShapeType="1" noTextEdit="1"/>
              </p:cNvSpPr>
              <p:nvPr/>
            </p:nvSpPr>
            <p:spPr>
              <a:xfrm>
                <a:off x="1272208" y="4838291"/>
                <a:ext cx="10601739" cy="1077218"/>
              </a:xfrm>
              <a:prstGeom prst="rect">
                <a:avLst/>
              </a:prstGeom>
              <a:blipFill>
                <a:blip r:embed="rId8"/>
                <a:stretch>
                  <a:fillRect l="-359" t="-2353" b="-7059"/>
                </a:stretch>
              </a:blipFill>
            </p:spPr>
            <p:txBody>
              <a:bodyPr/>
              <a:lstStyle/>
              <a:p>
                <a:r>
                  <a:rPr lang="zh-CN" altLang="en-US">
                    <a:noFill/>
                  </a:rPr>
                  <a:t> </a:t>
                </a:r>
              </a:p>
            </p:txBody>
          </p:sp>
        </mc:Fallback>
      </mc:AlternateContent>
      <p:sp>
        <p:nvSpPr>
          <p:cNvPr id="3" name="矩形 2">
            <a:extLst>
              <a:ext uri="{FF2B5EF4-FFF2-40B4-BE49-F238E27FC236}">
                <a16:creationId xmlns:a16="http://schemas.microsoft.com/office/drawing/2014/main" id="{2E45522B-4853-ED27-050D-44FB0EA67062}"/>
              </a:ext>
            </a:extLst>
          </p:cNvPr>
          <p:cNvSpPr/>
          <p:nvPr/>
        </p:nvSpPr>
        <p:spPr>
          <a:xfrm>
            <a:off x="2276578" y="1167227"/>
            <a:ext cx="5941147" cy="146496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85205BB4-20C8-5D0F-0496-FDD9497B023F}"/>
              </a:ext>
            </a:extLst>
          </p:cNvPr>
          <p:cNvSpPr/>
          <p:nvPr/>
        </p:nvSpPr>
        <p:spPr>
          <a:xfrm>
            <a:off x="4420837" y="2805504"/>
            <a:ext cx="878121" cy="454954"/>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6587E569-DB96-5E07-C23F-C084F7C9136E}"/>
              </a:ext>
            </a:extLst>
          </p:cNvPr>
          <p:cNvSpPr/>
          <p:nvPr/>
        </p:nvSpPr>
        <p:spPr>
          <a:xfrm>
            <a:off x="4624133" y="3352413"/>
            <a:ext cx="1057809" cy="454954"/>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1A59ACED-0ADB-C255-4378-BA4990A46DFF}"/>
              </a:ext>
            </a:extLst>
          </p:cNvPr>
          <p:cNvSpPr/>
          <p:nvPr/>
        </p:nvSpPr>
        <p:spPr>
          <a:xfrm>
            <a:off x="1441732" y="4290872"/>
            <a:ext cx="4386761" cy="454954"/>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870526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AE94B25-3983-B538-D628-5C83B752E003}"/>
              </a:ext>
            </a:extLst>
          </p:cNvPr>
          <p:cNvSpPr>
            <a:spLocks noGrp="1"/>
          </p:cNvSpPr>
          <p:nvPr>
            <p:ph type="body" sz="quarter" idx="11"/>
          </p:nvPr>
        </p:nvSpPr>
        <p:spPr/>
        <p:txBody>
          <a:bodyPr/>
          <a:lstStyle/>
          <a:p>
            <a:r>
              <a:rPr lang="en" altLang="zh-CN" i="0" dirty="0">
                <a:effectLst/>
                <a:latin typeface="Arial" panose="020B0604020202020204" pitchFamily="34" charset="0"/>
              </a:rPr>
              <a:t>DIFFUSEQ</a:t>
            </a:r>
            <a:endParaRPr kumimoji="1" lang="zh-CN" altLang="en-US" dirty="0"/>
          </a:p>
        </p:txBody>
      </p:sp>
      <p:pic>
        <p:nvPicPr>
          <p:cNvPr id="4" name="图片 3">
            <a:extLst>
              <a:ext uri="{FF2B5EF4-FFF2-40B4-BE49-F238E27FC236}">
                <a16:creationId xmlns:a16="http://schemas.microsoft.com/office/drawing/2014/main" id="{D513DF57-0511-8137-54EE-2A708B1ABE91}"/>
              </a:ext>
            </a:extLst>
          </p:cNvPr>
          <p:cNvPicPr>
            <a:picLocks noChangeAspect="1"/>
          </p:cNvPicPr>
          <p:nvPr/>
        </p:nvPicPr>
        <p:blipFill>
          <a:blip r:embed="rId3"/>
          <a:stretch>
            <a:fillRect/>
          </a:stretch>
        </p:blipFill>
        <p:spPr>
          <a:xfrm>
            <a:off x="1889705" y="1222354"/>
            <a:ext cx="8479614" cy="2154885"/>
          </a:xfrm>
          <a:prstGeom prst="rect">
            <a:avLst/>
          </a:prstGeom>
        </p:spPr>
      </p:pic>
      <p:pic>
        <p:nvPicPr>
          <p:cNvPr id="6" name="图片 5">
            <a:extLst>
              <a:ext uri="{FF2B5EF4-FFF2-40B4-BE49-F238E27FC236}">
                <a16:creationId xmlns:a16="http://schemas.microsoft.com/office/drawing/2014/main" id="{FDE1FA78-5E12-8B41-73B9-8B273020E50B}"/>
              </a:ext>
            </a:extLst>
          </p:cNvPr>
          <p:cNvPicPr>
            <a:picLocks noChangeAspect="1"/>
          </p:cNvPicPr>
          <p:nvPr/>
        </p:nvPicPr>
        <p:blipFill>
          <a:blip r:embed="rId4"/>
          <a:stretch>
            <a:fillRect/>
          </a:stretch>
        </p:blipFill>
        <p:spPr>
          <a:xfrm>
            <a:off x="1889705" y="4652351"/>
            <a:ext cx="8412589" cy="1581454"/>
          </a:xfrm>
          <a:prstGeom prst="rect">
            <a:avLst/>
          </a:prstGeom>
        </p:spPr>
      </p:pic>
      <p:pic>
        <p:nvPicPr>
          <p:cNvPr id="7" name="图片 6">
            <a:extLst>
              <a:ext uri="{FF2B5EF4-FFF2-40B4-BE49-F238E27FC236}">
                <a16:creationId xmlns:a16="http://schemas.microsoft.com/office/drawing/2014/main" id="{C8DB711D-1E8B-DBCF-A55E-E3A71CB194CB}"/>
              </a:ext>
            </a:extLst>
          </p:cNvPr>
          <p:cNvPicPr>
            <a:picLocks noChangeAspect="1"/>
          </p:cNvPicPr>
          <p:nvPr/>
        </p:nvPicPr>
        <p:blipFill rotWithShape="1">
          <a:blip r:embed="rId5"/>
          <a:srcRect b="52397"/>
          <a:stretch/>
        </p:blipFill>
        <p:spPr>
          <a:xfrm>
            <a:off x="1889705" y="3578593"/>
            <a:ext cx="5035903" cy="933429"/>
          </a:xfrm>
          <a:prstGeom prst="rect">
            <a:avLst/>
          </a:prstGeom>
        </p:spPr>
      </p:pic>
      <p:pic>
        <p:nvPicPr>
          <p:cNvPr id="8" name="图片 7">
            <a:extLst>
              <a:ext uri="{FF2B5EF4-FFF2-40B4-BE49-F238E27FC236}">
                <a16:creationId xmlns:a16="http://schemas.microsoft.com/office/drawing/2014/main" id="{A5B0B466-3FAE-B7A4-27F0-DC09477BE2E0}"/>
              </a:ext>
            </a:extLst>
          </p:cNvPr>
          <p:cNvPicPr>
            <a:picLocks noChangeAspect="1"/>
          </p:cNvPicPr>
          <p:nvPr/>
        </p:nvPicPr>
        <p:blipFill rotWithShape="1">
          <a:blip r:embed="rId5"/>
          <a:srcRect l="10476" t="51658" b="4973"/>
          <a:stretch/>
        </p:blipFill>
        <p:spPr>
          <a:xfrm>
            <a:off x="6810232" y="3601838"/>
            <a:ext cx="4616740" cy="870875"/>
          </a:xfrm>
          <a:prstGeom prst="rect">
            <a:avLst/>
          </a:prstGeom>
        </p:spPr>
      </p:pic>
      <p:sp>
        <p:nvSpPr>
          <p:cNvPr id="11" name="矩形 10">
            <a:extLst>
              <a:ext uri="{FF2B5EF4-FFF2-40B4-BE49-F238E27FC236}">
                <a16:creationId xmlns:a16="http://schemas.microsoft.com/office/drawing/2014/main" id="{CB349B0B-DA97-0C83-8C7B-EC748FFADC21}"/>
              </a:ext>
            </a:extLst>
          </p:cNvPr>
          <p:cNvSpPr/>
          <p:nvPr/>
        </p:nvSpPr>
        <p:spPr>
          <a:xfrm>
            <a:off x="3124737" y="4535704"/>
            <a:ext cx="7064292" cy="93342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1284104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AE94B25-3983-B538-D628-5C83B752E003}"/>
              </a:ext>
            </a:extLst>
          </p:cNvPr>
          <p:cNvSpPr>
            <a:spLocks noGrp="1"/>
          </p:cNvSpPr>
          <p:nvPr>
            <p:ph type="body" sz="quarter" idx="11"/>
          </p:nvPr>
        </p:nvSpPr>
        <p:spPr/>
        <p:txBody>
          <a:bodyPr/>
          <a:lstStyle/>
          <a:p>
            <a:r>
              <a:rPr lang="en" altLang="zh-CN" i="0" dirty="0">
                <a:effectLst/>
                <a:latin typeface="Arial" panose="020B0604020202020204" pitchFamily="34" charset="0"/>
              </a:rPr>
              <a:t>DIFFUSEQ</a:t>
            </a:r>
            <a:endParaRPr kumimoji="1" lang="zh-CN" altLang="en-US"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697366ED-DF15-6317-D4C1-F48559BDBD18}"/>
                  </a:ext>
                </a:extLst>
              </p:cNvPr>
              <p:cNvSpPr txBox="1"/>
              <p:nvPr/>
            </p:nvSpPr>
            <p:spPr>
              <a:xfrm>
                <a:off x="807737" y="1152242"/>
                <a:ext cx="10828740" cy="5078313"/>
              </a:xfrm>
              <a:prstGeom prst="rect">
                <a:avLst/>
              </a:prstGeom>
              <a:noFill/>
            </p:spPr>
            <p:txBody>
              <a:bodyPr wrap="square" rtlCol="0">
                <a:spAutoFit/>
              </a:bodyPr>
              <a:lstStyle/>
              <a:p>
                <a:pPr marL="285750" indent="-285750">
                  <a:buFont typeface="Wingdings" pitchFamily="2" charset="2"/>
                  <a:buChar char="Ø"/>
                </a:pPr>
                <a:r>
                  <a:rPr lang="en" altLang="zh-CN" b="0" i="0" dirty="0">
                    <a:effectLst/>
                    <a:latin typeface="Arial" panose="020B0604020202020204" pitchFamily="34" charset="0"/>
                  </a:rPr>
                  <a:t>Training and Inference Methods</a:t>
                </a:r>
              </a:p>
              <a:p>
                <a:pPr marL="742950" lvl="1" indent="-285750">
                  <a:buFont typeface="Arial" panose="020B0604020202020204" pitchFamily="34" charset="0"/>
                  <a:buChar char="•"/>
                </a:pPr>
                <a:r>
                  <a:rPr lang="en" altLang="zh-CN" dirty="0">
                    <a:latin typeface="Arial" panose="020B0604020202020204" pitchFamily="34" charset="0"/>
                  </a:rPr>
                  <a:t>T</a:t>
                </a:r>
                <a:r>
                  <a:rPr lang="en" altLang="zh-CN" b="0" i="0" dirty="0">
                    <a:effectLst/>
                    <a:latin typeface="Arial" panose="020B0604020202020204" pitchFamily="34" charset="0"/>
                  </a:rPr>
                  <a:t>he high diversity</a:t>
                </a:r>
                <a:r>
                  <a:rPr lang="zh-CN" altLang="en-US" b="0" i="0" dirty="0">
                    <a:effectLst/>
                    <a:latin typeface="Arial" panose="020B0604020202020204" pitchFamily="34" charset="0"/>
                  </a:rPr>
                  <a:t> </a:t>
                </a:r>
                <a:r>
                  <a:rPr lang="en" altLang="zh-CN" b="0" i="0" dirty="0">
                    <a:effectLst/>
                    <a:latin typeface="Arial" panose="020B0604020202020204" pitchFamily="34" charset="0"/>
                  </a:rPr>
                  <a:t>in NLP datasets and long diffusion steps often result in insufficient training</a:t>
                </a:r>
                <a:r>
                  <a:rPr lang="en-US" altLang="zh-CN" b="0" i="0" dirty="0">
                    <a:effectLst/>
                    <a:latin typeface="Arial" panose="020B0604020202020204" pitchFamily="34" charset="0"/>
                  </a:rPr>
                  <a:t>.</a:t>
                </a:r>
              </a:p>
              <a:p>
                <a:pPr marL="742950" lvl="1" indent="-285750">
                  <a:buFont typeface="Arial" panose="020B0604020202020204" pitchFamily="34" charset="0"/>
                  <a:buChar char="•"/>
                </a:pPr>
                <a:endParaRPr lang="en-US" altLang="zh-CN" dirty="0">
                  <a:latin typeface="Arial" panose="020B0604020202020204" pitchFamily="34" charset="0"/>
                </a:endParaRPr>
              </a:p>
              <a:p>
                <a:pPr marL="742950" lvl="1" indent="-285750">
                  <a:buFont typeface="Arial" panose="020B0604020202020204" pitchFamily="34" charset="0"/>
                  <a:buChar char="•"/>
                </a:pPr>
                <a:endParaRPr lang="en-US" altLang="zh-CN" dirty="0">
                  <a:latin typeface="Arial" panose="020B0604020202020204" pitchFamily="34" charset="0"/>
                </a:endParaRPr>
              </a:p>
              <a:p>
                <a:pPr marL="742950" lvl="1" indent="-285750">
                  <a:buFont typeface="Arial" panose="020B0604020202020204" pitchFamily="34" charset="0"/>
                  <a:buChar char="•"/>
                </a:pPr>
                <a:endParaRPr lang="en-US" altLang="zh-CN" dirty="0">
                  <a:latin typeface="Arial" panose="020B0604020202020204" pitchFamily="34" charset="0"/>
                </a:endParaRPr>
              </a:p>
              <a:p>
                <a:pPr marL="1200150" lvl="2" indent="-285750">
                  <a:buFont typeface="Arial" panose="020B0604020202020204" pitchFamily="34" charset="0"/>
                  <a:buChar char="•"/>
                </a:pPr>
                <a:r>
                  <a:rPr lang="en" altLang="zh-CN" b="0" i="0" dirty="0">
                    <a:effectLst/>
                    <a:latin typeface="Arial" panose="020B0604020202020204" pitchFamily="34" charset="0"/>
                  </a:rPr>
                  <a:t>Intuitively, the importance-weighted sampling algorithm will spend more steps on diffusion steps with larger </a:t>
                </a:r>
                <a14:m>
                  <m:oMath xmlns:m="http://schemas.openxmlformats.org/officeDocument/2006/math">
                    <m:sSub>
                      <m:sSubPr>
                        <m:ctrlPr>
                          <a:rPr lang="en-US" altLang="zh-CN" b="0" i="1" dirty="0" smtClean="0">
                            <a:effectLst/>
                            <a:latin typeface="Cambria Math" panose="02040503050406030204" pitchFamily="18" charset="0"/>
                          </a:rPr>
                        </m:ctrlPr>
                      </m:sSubPr>
                      <m:e>
                        <m:r>
                          <a:rPr lang="en" altLang="zh-CN" b="0" i="1" dirty="0" smtClean="0">
                            <a:effectLst/>
                            <a:latin typeface="Cambria Math" panose="02040503050406030204" pitchFamily="18" charset="0"/>
                          </a:rPr>
                          <m:t>𝐿</m:t>
                        </m:r>
                      </m:e>
                      <m:sub>
                        <m:r>
                          <a:rPr lang="en-US" altLang="zh-CN" b="0" i="1" dirty="0" smtClean="0">
                            <a:effectLst/>
                            <a:latin typeface="Cambria Math" panose="02040503050406030204" pitchFamily="18" charset="0"/>
                          </a:rPr>
                          <m:t>𝑡</m:t>
                        </m:r>
                      </m:sub>
                    </m:sSub>
                  </m:oMath>
                </a14:m>
                <a:r>
                  <a:rPr lang="en" altLang="zh-CN" b="0" i="0" dirty="0">
                    <a:effectLst/>
                    <a:latin typeface="Arial" panose="020B0604020202020204" pitchFamily="34" charset="0"/>
                  </a:rPr>
                  <a:t>, and vice versa.</a:t>
                </a:r>
              </a:p>
              <a:p>
                <a:pPr lvl="1"/>
                <a:endParaRPr lang="en" altLang="zh-CN" b="0" i="0" dirty="0">
                  <a:effectLst/>
                  <a:latin typeface="Arial" panose="020B0604020202020204" pitchFamily="34" charset="0"/>
                </a:endParaRPr>
              </a:p>
              <a:p>
                <a:pPr lvl="1"/>
                <a:endParaRPr lang="en" altLang="zh-CN" b="0" i="0" dirty="0">
                  <a:effectLst/>
                  <a:latin typeface="Arial" panose="020B0604020202020204" pitchFamily="34" charset="0"/>
                </a:endParaRPr>
              </a:p>
              <a:p>
                <a:pPr marL="742950" lvl="1" indent="-285750">
                  <a:buFont typeface="Arial" panose="020B0604020202020204" pitchFamily="34" charset="0"/>
                  <a:buChar char="•"/>
                </a:pPr>
                <a:r>
                  <a:rPr lang="en" altLang="zh-CN" dirty="0">
                    <a:latin typeface="Arial" panose="020B0604020202020204" pitchFamily="34" charset="0"/>
                  </a:rPr>
                  <a:t>G</a:t>
                </a:r>
                <a:r>
                  <a:rPr lang="en" altLang="zh-CN" b="0" i="0" dirty="0">
                    <a:effectLst/>
                    <a:latin typeface="Arial" panose="020B0604020202020204" pitchFamily="34" charset="0"/>
                  </a:rPr>
                  <a:t>iven the condition EMB(</a:t>
                </a:r>
                <a14:m>
                  <m:oMath xmlns:m="http://schemas.openxmlformats.org/officeDocument/2006/math">
                    <m:sSub>
                      <m:sSubPr>
                        <m:ctrlPr>
                          <a:rPr lang="en-US" altLang="zh-CN" b="0" i="1" dirty="0" smtClean="0">
                            <a:effectLst/>
                            <a:latin typeface="Cambria Math" panose="02040503050406030204" pitchFamily="18" charset="0"/>
                          </a:rPr>
                        </m:ctrlPr>
                      </m:sSubPr>
                      <m:e>
                        <m:r>
                          <a:rPr lang="en" altLang="zh-CN" b="0" i="1" dirty="0" smtClean="0">
                            <a:effectLst/>
                            <a:latin typeface="Cambria Math" panose="02040503050406030204" pitchFamily="18" charset="0"/>
                          </a:rPr>
                          <m:t>𝑤</m:t>
                        </m:r>
                      </m:e>
                      <m:sub>
                        <m:r>
                          <a:rPr lang="en" altLang="zh-CN" b="0" i="1" dirty="0" smtClean="0">
                            <a:effectLst/>
                            <a:latin typeface="Cambria Math" panose="02040503050406030204" pitchFamily="18" charset="0"/>
                          </a:rPr>
                          <m:t>𝑥</m:t>
                        </m:r>
                      </m:sub>
                    </m:sSub>
                  </m:oMath>
                </a14:m>
                <a:r>
                  <a:rPr lang="en" altLang="zh-CN" b="0" i="0" dirty="0">
                    <a:effectLst/>
                    <a:latin typeface="Arial" panose="020B0604020202020204" pitchFamily="34" charset="0"/>
                  </a:rPr>
                  <a:t>), randomly sample </a:t>
                </a:r>
                <a14:m>
                  <m:oMath xmlns:m="http://schemas.openxmlformats.org/officeDocument/2006/math">
                    <m:sSub>
                      <m:sSubPr>
                        <m:ctrlPr>
                          <a:rPr lang="en-US" altLang="zh-CN" b="0" i="1" dirty="0" smtClean="0">
                            <a:effectLst/>
                            <a:latin typeface="Cambria Math" panose="02040503050406030204" pitchFamily="18" charset="0"/>
                          </a:rPr>
                        </m:ctrlPr>
                      </m:sSubPr>
                      <m:e>
                        <m:r>
                          <m:rPr>
                            <m:sty m:val="p"/>
                          </m:rPr>
                          <a:rPr lang="en-US" altLang="zh-CN" b="0" i="0" dirty="0" smtClean="0">
                            <a:effectLst/>
                            <a:latin typeface="Cambria Math" panose="02040503050406030204" pitchFamily="18" charset="0"/>
                          </a:rPr>
                          <m:t>y</m:t>
                        </m:r>
                      </m:e>
                      <m:sub>
                        <m:r>
                          <a:rPr lang="en" altLang="zh-CN" b="0" i="1" dirty="0" smtClean="0">
                            <a:effectLst/>
                            <a:latin typeface="Cambria Math" panose="02040503050406030204" pitchFamily="18" charset="0"/>
                          </a:rPr>
                          <m:t>𝑇</m:t>
                        </m:r>
                      </m:sub>
                    </m:sSub>
                    <m:r>
                      <a:rPr lang="en" altLang="zh-CN" b="0" i="1" dirty="0" smtClean="0">
                        <a:effectLst/>
                        <a:latin typeface="Cambria Math" panose="02040503050406030204" pitchFamily="18" charset="0"/>
                      </a:rPr>
                      <m:t>∼</m:t>
                    </m:r>
                    <m:r>
                      <a:rPr lang="en" altLang="zh-CN" b="0" i="1" dirty="0" smtClean="0">
                        <a:effectLst/>
                        <a:latin typeface="Cambria Math" panose="02040503050406030204" pitchFamily="18" charset="0"/>
                      </a:rPr>
                      <m:t>𝑁</m:t>
                    </m:r>
                    <m:r>
                      <a:rPr lang="en" altLang="zh-CN" b="0" i="1" dirty="0" smtClean="0">
                        <a:effectLst/>
                        <a:latin typeface="Cambria Math" panose="02040503050406030204" pitchFamily="18" charset="0"/>
                      </a:rPr>
                      <m:t>(0,</m:t>
                    </m:r>
                    <m:r>
                      <a:rPr lang="en" altLang="zh-CN" b="0" i="1" dirty="0" smtClean="0">
                        <a:effectLst/>
                        <a:latin typeface="Cambria Math" panose="02040503050406030204" pitchFamily="18" charset="0"/>
                      </a:rPr>
                      <m:t>𝐼</m:t>
                    </m:r>
                    <m:r>
                      <a:rPr lang="en" altLang="zh-CN" b="0" i="1" dirty="0" smtClean="0">
                        <a:effectLst/>
                        <a:latin typeface="Cambria Math" panose="02040503050406030204" pitchFamily="18" charset="0"/>
                      </a:rPr>
                      <m:t>)</m:t>
                    </m:r>
                  </m:oMath>
                </a14:m>
                <a:r>
                  <a:rPr lang="en" altLang="zh-CN" b="0" i="0" dirty="0">
                    <a:effectLst/>
                    <a:latin typeface="Arial" panose="020B0604020202020204" pitchFamily="34" charset="0"/>
                  </a:rPr>
                  <a:t> and concatenate </a:t>
                </a:r>
                <a14:m>
                  <m:oMath xmlns:m="http://schemas.openxmlformats.org/officeDocument/2006/math">
                    <m:sSub>
                      <m:sSubPr>
                        <m:ctrlPr>
                          <a:rPr lang="en" altLang="zh-CN" i="1" dirty="0" smtClean="0">
                            <a:latin typeface="Cambria Math" panose="02040503050406030204" pitchFamily="18" charset="0"/>
                          </a:rPr>
                        </m:ctrlPr>
                      </m:sSubPr>
                      <m:e>
                        <m:r>
                          <a:rPr lang="en" altLang="zh-CN" i="1" dirty="0" smtClean="0">
                            <a:latin typeface="Cambria Math" panose="02040503050406030204" pitchFamily="18" charset="0"/>
                          </a:rPr>
                          <m:t>𝑦</m:t>
                        </m:r>
                      </m:e>
                      <m:sub>
                        <m:r>
                          <a:rPr lang="en" altLang="zh-CN" i="1" dirty="0" smtClean="0">
                            <a:latin typeface="Cambria Math" panose="02040503050406030204" pitchFamily="18" charset="0"/>
                          </a:rPr>
                          <m:t>𝑇</m:t>
                        </m:r>
                      </m:sub>
                    </m:sSub>
                  </m:oMath>
                </a14:m>
                <a:r>
                  <a:rPr lang="en" altLang="zh-CN" b="0" i="0" dirty="0">
                    <a:effectLst/>
                    <a:latin typeface="Arial" panose="020B0604020202020204" pitchFamily="34" charset="0"/>
                  </a:rPr>
                  <a:t> with EMB(</a:t>
                </a:r>
                <a14:m>
                  <m:oMath xmlns:m="http://schemas.openxmlformats.org/officeDocument/2006/math">
                    <m:sSub>
                      <m:sSubPr>
                        <m:ctrlPr>
                          <a:rPr lang="en-US" altLang="zh-CN" b="0" i="1" dirty="0" smtClean="0">
                            <a:effectLst/>
                            <a:latin typeface="Cambria Math" panose="02040503050406030204" pitchFamily="18" charset="0"/>
                          </a:rPr>
                        </m:ctrlPr>
                      </m:sSubPr>
                      <m:e>
                        <m:r>
                          <a:rPr lang="en" altLang="zh-CN" b="0" i="1" dirty="0" smtClean="0">
                            <a:effectLst/>
                            <a:latin typeface="Cambria Math" panose="02040503050406030204" pitchFamily="18" charset="0"/>
                          </a:rPr>
                          <m:t>𝑤</m:t>
                        </m:r>
                      </m:e>
                      <m:sub>
                        <m:r>
                          <a:rPr lang="en" altLang="zh-CN" b="0" i="1" dirty="0" smtClean="0">
                            <a:effectLst/>
                            <a:latin typeface="Cambria Math" panose="02040503050406030204" pitchFamily="18" charset="0"/>
                          </a:rPr>
                          <m:t>𝑥</m:t>
                        </m:r>
                      </m:sub>
                    </m:sSub>
                  </m:oMath>
                </a14:m>
                <a:r>
                  <a:rPr lang="en" altLang="zh-CN" b="0" i="0" dirty="0">
                    <a:effectLst/>
                    <a:latin typeface="Arial" panose="020B0604020202020204" pitchFamily="34" charset="0"/>
                  </a:rPr>
                  <a:t>) to obtain </a:t>
                </a:r>
                <a14:m>
                  <m:oMath xmlns:m="http://schemas.openxmlformats.org/officeDocument/2006/math">
                    <m:sSub>
                      <m:sSubPr>
                        <m:ctrlPr>
                          <a:rPr lang="en-US" altLang="zh-CN" b="0" i="1" dirty="0" smtClean="0">
                            <a:effectLst/>
                            <a:latin typeface="Cambria Math" panose="02040503050406030204" pitchFamily="18" charset="0"/>
                          </a:rPr>
                        </m:ctrlPr>
                      </m:sSubPr>
                      <m:e>
                        <m:r>
                          <a:rPr lang="en" altLang="zh-CN" b="0" i="1" dirty="0" smtClean="0">
                            <a:effectLst/>
                            <a:latin typeface="Cambria Math" panose="02040503050406030204" pitchFamily="18" charset="0"/>
                          </a:rPr>
                          <m:t>𝑧</m:t>
                        </m:r>
                      </m:e>
                      <m:sub>
                        <m:r>
                          <a:rPr lang="en" altLang="zh-CN" b="0" i="1" dirty="0" smtClean="0">
                            <a:effectLst/>
                            <a:latin typeface="Cambria Math" panose="02040503050406030204" pitchFamily="18" charset="0"/>
                          </a:rPr>
                          <m:t>𝑇</m:t>
                        </m:r>
                      </m:sub>
                    </m:sSub>
                  </m:oMath>
                </a14:m>
                <a:r>
                  <a:rPr lang="en" altLang="zh-CN" b="0" i="0" dirty="0">
                    <a:effectLst/>
                    <a:latin typeface="Arial" panose="020B0604020202020204" pitchFamily="34" charset="0"/>
                  </a:rPr>
                  <a:t> and repeat the reverse process until arriving at </a:t>
                </a:r>
                <a14:m>
                  <m:oMath xmlns:m="http://schemas.openxmlformats.org/officeDocument/2006/math">
                    <m:sSub>
                      <m:sSubPr>
                        <m:ctrlPr>
                          <a:rPr lang="en" altLang="zh-CN" b="0" i="1" dirty="0" smtClean="0">
                            <a:effectLst/>
                            <a:latin typeface="Cambria Math" panose="02040503050406030204" pitchFamily="18" charset="0"/>
                          </a:rPr>
                        </m:ctrlPr>
                      </m:sSubPr>
                      <m:e>
                        <m:r>
                          <a:rPr lang="en" altLang="zh-CN" b="0" i="1" dirty="0" smtClean="0">
                            <a:effectLst/>
                            <a:latin typeface="Cambria Math" panose="02040503050406030204" pitchFamily="18" charset="0"/>
                          </a:rPr>
                          <m:t>𝑧</m:t>
                        </m:r>
                      </m:e>
                      <m:sub>
                        <m:r>
                          <a:rPr lang="en-US" altLang="zh-CN" b="0" i="1" dirty="0" smtClean="0">
                            <a:effectLst/>
                            <a:latin typeface="Cambria Math" panose="02040503050406030204" pitchFamily="18" charset="0"/>
                          </a:rPr>
                          <m:t>0</m:t>
                        </m:r>
                      </m:sub>
                    </m:sSub>
                  </m:oMath>
                </a14:m>
                <a:r>
                  <a:rPr lang="en" altLang="zh-CN" b="0" i="0" dirty="0">
                    <a:effectLst/>
                    <a:latin typeface="Arial" panose="020B0604020202020204" pitchFamily="34" charset="0"/>
                  </a:rPr>
                  <a:t>.</a:t>
                </a:r>
              </a:p>
              <a:p>
                <a:pPr marL="1200150" lvl="2" indent="-285750">
                  <a:buFont typeface="Arial" panose="020B0604020202020204" pitchFamily="34" charset="0"/>
                  <a:buChar char="•"/>
                </a:pPr>
                <a:r>
                  <a:rPr lang="en" altLang="zh-CN" b="0" i="0" dirty="0">
                    <a:effectLst/>
                    <a:latin typeface="Arial" panose="020B0604020202020204" pitchFamily="34" charset="0"/>
                  </a:rPr>
                  <a:t>operates rounding on </a:t>
                </a:r>
                <a14:m>
                  <m:oMath xmlns:m="http://schemas.openxmlformats.org/officeDocument/2006/math">
                    <m:sSub>
                      <m:sSubPr>
                        <m:ctrlPr>
                          <a:rPr lang="en" altLang="zh-CN" b="0" i="1" dirty="0" smtClean="0">
                            <a:effectLst/>
                            <a:latin typeface="Cambria Math" panose="02040503050406030204" pitchFamily="18" charset="0"/>
                          </a:rPr>
                        </m:ctrlPr>
                      </m:sSubPr>
                      <m:e>
                        <m:r>
                          <a:rPr lang="en" altLang="zh-CN" b="0" i="1" dirty="0" smtClean="0">
                            <a:effectLst/>
                            <a:latin typeface="Cambria Math" panose="02040503050406030204" pitchFamily="18" charset="0"/>
                          </a:rPr>
                          <m:t>𝑧</m:t>
                        </m:r>
                      </m:e>
                      <m:sub>
                        <m:r>
                          <a:rPr lang="en" altLang="zh-CN" b="0" i="1" dirty="0" smtClean="0">
                            <a:effectLst/>
                            <a:latin typeface="Cambria Math" panose="02040503050406030204" pitchFamily="18" charset="0"/>
                          </a:rPr>
                          <m:t>𝑡</m:t>
                        </m:r>
                      </m:sub>
                    </m:sSub>
                  </m:oMath>
                </a14:m>
                <a:r>
                  <a:rPr lang="en" altLang="zh-CN" b="0" i="0" dirty="0">
                    <a:effectLst/>
                    <a:latin typeface="Arial" panose="020B0604020202020204" pitchFamily="34" charset="0"/>
                  </a:rPr>
                  <a:t> to map it back to word embedding space.</a:t>
                </a:r>
              </a:p>
              <a:p>
                <a:pPr marL="1200150" lvl="2" indent="-285750">
                  <a:buFont typeface="Arial" panose="020B0604020202020204" pitchFamily="34" charset="0"/>
                  <a:buChar char="•"/>
                </a:pPr>
                <a:endParaRPr lang="en" altLang="zh-CN" b="0" i="0" dirty="0">
                  <a:effectLst/>
                  <a:latin typeface="Arial" panose="020B0604020202020204" pitchFamily="34" charset="0"/>
                </a:endParaRPr>
              </a:p>
              <a:p>
                <a:pPr marL="1200150" lvl="2" indent="-285750">
                  <a:buFont typeface="Arial" panose="020B0604020202020204" pitchFamily="34" charset="0"/>
                  <a:buChar char="•"/>
                </a:pPr>
                <a:r>
                  <a:rPr lang="en" altLang="zh-CN" b="0" i="0" dirty="0">
                    <a:solidFill>
                      <a:srgbClr val="FF0000"/>
                    </a:solidFill>
                    <a:effectLst/>
                    <a:latin typeface="Arial" panose="020B0604020202020204" pitchFamily="34" charset="0"/>
                  </a:rPr>
                  <a:t>replaces the part of recovered </a:t>
                </a:r>
                <a14:m>
                  <m:oMath xmlns:m="http://schemas.openxmlformats.org/officeDocument/2006/math">
                    <m:sSub>
                      <m:sSubPr>
                        <m:ctrlPr>
                          <a:rPr lang="en" altLang="zh-CN" b="0" i="1" dirty="0" smtClean="0">
                            <a:solidFill>
                              <a:srgbClr val="FF0000"/>
                            </a:solidFill>
                            <a:effectLst/>
                            <a:latin typeface="Cambria Math" panose="02040503050406030204" pitchFamily="18" charset="0"/>
                          </a:rPr>
                        </m:ctrlPr>
                      </m:sSubPr>
                      <m:e>
                        <m:r>
                          <a:rPr lang="en" altLang="zh-CN" b="0" i="1" dirty="0" smtClean="0">
                            <a:solidFill>
                              <a:srgbClr val="FF0000"/>
                            </a:solidFill>
                            <a:effectLst/>
                            <a:latin typeface="Cambria Math" panose="02040503050406030204" pitchFamily="18" charset="0"/>
                          </a:rPr>
                          <m:t>𝑧</m:t>
                        </m:r>
                      </m:e>
                      <m:sub>
                        <m:r>
                          <a:rPr lang="en" altLang="zh-CN" b="0" i="1" dirty="0" smtClean="0">
                            <a:solidFill>
                              <a:srgbClr val="FF0000"/>
                            </a:solidFill>
                            <a:effectLst/>
                            <a:latin typeface="Cambria Math" panose="02040503050406030204" pitchFamily="18" charset="0"/>
                          </a:rPr>
                          <m:t>𝑡</m:t>
                        </m:r>
                        <m:r>
                          <a:rPr lang="en-US" altLang="zh-CN" b="0" i="1" dirty="0" smtClean="0">
                            <a:solidFill>
                              <a:srgbClr val="FF0000"/>
                            </a:solidFill>
                            <a:effectLst/>
                            <a:latin typeface="Cambria Math" panose="02040503050406030204" pitchFamily="18" charset="0"/>
                          </a:rPr>
                          <m:t>−1</m:t>
                        </m:r>
                      </m:sub>
                    </m:sSub>
                  </m:oMath>
                </a14:m>
                <a:r>
                  <a:rPr lang="en" altLang="zh-CN" b="0" i="0" dirty="0">
                    <a:solidFill>
                      <a:srgbClr val="FF0000"/>
                    </a:solidFill>
                    <a:effectLst/>
                    <a:latin typeface="Arial" panose="020B0604020202020204" pitchFamily="34" charset="0"/>
                  </a:rPr>
                  <a:t> that belongs to </a:t>
                </a:r>
                <a14:m>
                  <m:oMath xmlns:m="http://schemas.openxmlformats.org/officeDocument/2006/math">
                    <m:sSub>
                      <m:sSubPr>
                        <m:ctrlPr>
                          <a:rPr lang="en-US" altLang="zh-CN" b="0" i="1" dirty="0" smtClean="0">
                            <a:solidFill>
                              <a:srgbClr val="FF0000"/>
                            </a:solidFill>
                            <a:effectLst/>
                            <a:latin typeface="Cambria Math" panose="02040503050406030204" pitchFamily="18" charset="0"/>
                          </a:rPr>
                        </m:ctrlPr>
                      </m:sSubPr>
                      <m:e>
                        <m:r>
                          <a:rPr lang="en" altLang="zh-CN" b="0" i="1" dirty="0" smtClean="0">
                            <a:solidFill>
                              <a:srgbClr val="FF0000"/>
                            </a:solidFill>
                            <a:effectLst/>
                            <a:latin typeface="Cambria Math" panose="02040503050406030204" pitchFamily="18" charset="0"/>
                          </a:rPr>
                          <m:t>𝑤</m:t>
                        </m:r>
                      </m:e>
                      <m:sub>
                        <m:r>
                          <a:rPr lang="en" altLang="zh-CN" b="0" i="1" dirty="0" smtClean="0">
                            <a:solidFill>
                              <a:srgbClr val="FF0000"/>
                            </a:solidFill>
                            <a:effectLst/>
                            <a:latin typeface="Cambria Math" panose="02040503050406030204" pitchFamily="18" charset="0"/>
                          </a:rPr>
                          <m:t>𝑥</m:t>
                        </m:r>
                      </m:sub>
                    </m:sSub>
                  </m:oMath>
                </a14:m>
                <a:r>
                  <a:rPr lang="en" altLang="zh-CN" b="0" i="0" dirty="0">
                    <a:solidFill>
                      <a:srgbClr val="FF0000"/>
                    </a:solidFill>
                    <a:effectLst/>
                    <a:latin typeface="Arial" panose="020B0604020202020204" pitchFamily="34" charset="0"/>
                  </a:rPr>
                  <a:t> with the original </a:t>
                </a:r>
                <a14:m>
                  <m:oMath xmlns:m="http://schemas.openxmlformats.org/officeDocument/2006/math">
                    <m:sSub>
                      <m:sSubPr>
                        <m:ctrlPr>
                          <a:rPr lang="en-US" altLang="zh-CN" b="0" i="1" dirty="0" smtClean="0">
                            <a:solidFill>
                              <a:srgbClr val="FF0000"/>
                            </a:solidFill>
                            <a:effectLst/>
                            <a:latin typeface="Cambria Math" panose="02040503050406030204" pitchFamily="18" charset="0"/>
                          </a:rPr>
                        </m:ctrlPr>
                      </m:sSubPr>
                      <m:e>
                        <m:r>
                          <a:rPr lang="en-US" altLang="zh-CN" b="0" i="1" dirty="0" smtClean="0">
                            <a:solidFill>
                              <a:srgbClr val="FF0000"/>
                            </a:solidFill>
                            <a:effectLst/>
                            <a:latin typeface="Cambria Math" panose="02040503050406030204" pitchFamily="18" charset="0"/>
                          </a:rPr>
                          <m:t>𝑥</m:t>
                        </m:r>
                      </m:e>
                      <m:sub>
                        <m:r>
                          <a:rPr lang="en-US" altLang="zh-CN" b="0" i="1" dirty="0" smtClean="0">
                            <a:solidFill>
                              <a:srgbClr val="FF0000"/>
                            </a:solidFill>
                            <a:effectLst/>
                            <a:latin typeface="Cambria Math" panose="02040503050406030204" pitchFamily="18" charset="0"/>
                          </a:rPr>
                          <m:t>0</m:t>
                        </m:r>
                      </m:sub>
                    </m:sSub>
                  </m:oMath>
                </a14:m>
                <a:r>
                  <a:rPr lang="en" altLang="zh-CN" b="0" i="0" dirty="0">
                    <a:effectLst/>
                    <a:latin typeface="Arial" panose="020B0604020202020204" pitchFamily="34" charset="0"/>
                  </a:rPr>
                  <a:t>, considering that this part is recovered from corrupted </a:t>
                </a:r>
                <a14:m>
                  <m:oMath xmlns:m="http://schemas.openxmlformats.org/officeDocument/2006/math">
                    <m:sSub>
                      <m:sSubPr>
                        <m:ctrlPr>
                          <a:rPr lang="en" altLang="zh-CN" b="0" i="1" dirty="0" smtClean="0">
                            <a:effectLst/>
                            <a:latin typeface="Cambria Math" panose="02040503050406030204" pitchFamily="18" charset="0"/>
                          </a:rPr>
                        </m:ctrlPr>
                      </m:sSubPr>
                      <m:e>
                        <m:r>
                          <a:rPr lang="en" altLang="zh-CN" b="0" i="1" dirty="0" smtClean="0">
                            <a:effectLst/>
                            <a:latin typeface="Cambria Math" panose="02040503050406030204" pitchFamily="18" charset="0"/>
                          </a:rPr>
                          <m:t>𝑧</m:t>
                        </m:r>
                      </m:e>
                      <m:sub>
                        <m:r>
                          <a:rPr lang="en" altLang="zh-CN" b="0" i="1" dirty="0" smtClean="0">
                            <a:effectLst/>
                            <a:latin typeface="Cambria Math" panose="02040503050406030204" pitchFamily="18" charset="0"/>
                          </a:rPr>
                          <m:t>𝑡</m:t>
                        </m:r>
                      </m:sub>
                    </m:sSub>
                  </m:oMath>
                </a14:m>
                <a:r>
                  <a:rPr lang="en" altLang="zh-CN" b="0" i="0" dirty="0">
                    <a:effectLst/>
                    <a:latin typeface="Arial" panose="020B0604020202020204" pitchFamily="34" charset="0"/>
                  </a:rPr>
                  <a:t> via </a:t>
                </a:r>
                <a14:m>
                  <m:oMath xmlns:m="http://schemas.openxmlformats.org/officeDocument/2006/math">
                    <m:sSub>
                      <m:sSubPr>
                        <m:ctrlPr>
                          <a:rPr lang="en-US" altLang="zh-CN" b="0" i="1" dirty="0" smtClean="0">
                            <a:effectLst/>
                            <a:latin typeface="Cambria Math" panose="02040503050406030204" pitchFamily="18" charset="0"/>
                          </a:rPr>
                        </m:ctrlPr>
                      </m:sSubPr>
                      <m:e>
                        <m:r>
                          <a:rPr lang="en-US" altLang="zh-CN" b="0" i="1" dirty="0" smtClean="0">
                            <a:effectLst/>
                            <a:latin typeface="Cambria Math" panose="02040503050406030204" pitchFamily="18" charset="0"/>
                          </a:rPr>
                          <m:t>𝑓</m:t>
                        </m:r>
                      </m:e>
                      <m:sub>
                        <m:r>
                          <a:rPr lang="en-US" altLang="zh-CN" b="0" i="1" dirty="0" smtClean="0">
                            <a:effectLst/>
                            <a:latin typeface="Cambria Math" panose="02040503050406030204" pitchFamily="18" charset="0"/>
                          </a:rPr>
                          <m:t>𝜃</m:t>
                        </m:r>
                      </m:sub>
                    </m:sSub>
                  </m:oMath>
                </a14:m>
                <a:r>
                  <a:rPr lang="en-US" altLang="zh-CN" b="0" i="0" dirty="0">
                    <a:effectLst/>
                    <a:latin typeface="Arial" panose="020B0604020202020204" pitchFamily="34" charset="0"/>
                  </a:rPr>
                  <a:t> </a:t>
                </a:r>
                <a:r>
                  <a:rPr lang="en" altLang="zh-CN" b="0" i="0" dirty="0">
                    <a:effectLst/>
                    <a:latin typeface="Arial" panose="020B0604020202020204" pitchFamily="34" charset="0"/>
                  </a:rPr>
                  <a:t>and not strictly equals to </a:t>
                </a:r>
                <a14:m>
                  <m:oMath xmlns:m="http://schemas.openxmlformats.org/officeDocument/2006/math">
                    <m:sSub>
                      <m:sSubPr>
                        <m:ctrlPr>
                          <a:rPr lang="en-US" altLang="zh-CN" b="0" i="1" dirty="0" smtClean="0">
                            <a:effectLst/>
                            <a:latin typeface="Cambria Math" panose="02040503050406030204" pitchFamily="18" charset="0"/>
                          </a:rPr>
                        </m:ctrlPr>
                      </m:sSubPr>
                      <m:e>
                        <m:r>
                          <a:rPr lang="en-US" altLang="zh-CN" b="0" i="1" dirty="0" smtClean="0">
                            <a:effectLst/>
                            <a:latin typeface="Cambria Math" panose="02040503050406030204" pitchFamily="18" charset="0"/>
                          </a:rPr>
                          <m:t>𝑥</m:t>
                        </m:r>
                      </m:e>
                      <m:sub>
                        <m:r>
                          <a:rPr lang="en-US" altLang="zh-CN" b="0" i="1" dirty="0" smtClean="0">
                            <a:effectLst/>
                            <a:latin typeface="Cambria Math" panose="02040503050406030204" pitchFamily="18" charset="0"/>
                          </a:rPr>
                          <m:t>0</m:t>
                        </m:r>
                      </m:sub>
                    </m:sSub>
                  </m:oMath>
                </a14:m>
                <a:r>
                  <a:rPr lang="en" altLang="zh-CN" b="0" i="0" dirty="0">
                    <a:effectLst/>
                    <a:latin typeface="Arial" panose="020B0604020202020204" pitchFamily="34" charset="0"/>
                  </a:rPr>
                  <a:t>.</a:t>
                </a:r>
                <a:endParaRPr lang="en" altLang="zh-CN" dirty="0">
                  <a:latin typeface="Arial" panose="020B0604020202020204" pitchFamily="34" charset="0"/>
                </a:endParaRPr>
              </a:p>
              <a:p>
                <a:pPr marL="742950" lvl="1" indent="-285750">
                  <a:buFont typeface="Arial" panose="020B0604020202020204" pitchFamily="34" charset="0"/>
                  <a:buChar char="•"/>
                </a:pPr>
                <a:endParaRPr lang="en-US" altLang="zh-CN" dirty="0"/>
              </a:p>
              <a:p>
                <a:pPr marL="1200150" lvl="2"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zh-CN" altLang="en-US" dirty="0"/>
              </a:p>
            </p:txBody>
          </p:sp>
        </mc:Choice>
        <mc:Fallback xmlns="">
          <p:sp>
            <p:nvSpPr>
              <p:cNvPr id="7" name="文本框 6">
                <a:extLst>
                  <a:ext uri="{FF2B5EF4-FFF2-40B4-BE49-F238E27FC236}">
                    <a16:creationId xmlns:a16="http://schemas.microsoft.com/office/drawing/2014/main" id="{697366ED-DF15-6317-D4C1-F48559BDBD18}"/>
                  </a:ext>
                </a:extLst>
              </p:cNvPr>
              <p:cNvSpPr txBox="1">
                <a:spLocks noRot="1" noChangeAspect="1" noMove="1" noResize="1" noEditPoints="1" noAdjustHandles="1" noChangeArrowheads="1" noChangeShapeType="1" noTextEdit="1"/>
              </p:cNvSpPr>
              <p:nvPr/>
            </p:nvSpPr>
            <p:spPr>
              <a:xfrm>
                <a:off x="807737" y="1152242"/>
                <a:ext cx="10828740" cy="5078313"/>
              </a:xfrm>
              <a:prstGeom prst="rect">
                <a:avLst/>
              </a:prstGeom>
              <a:blipFill>
                <a:blip r:embed="rId3"/>
                <a:stretch>
                  <a:fillRect l="-351" t="-499" r="-351"/>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09ED6EC1-19D1-E3E2-E6F1-897750AA2D4E}"/>
              </a:ext>
            </a:extLst>
          </p:cNvPr>
          <p:cNvPicPr>
            <a:picLocks noChangeAspect="1"/>
          </p:cNvPicPr>
          <p:nvPr/>
        </p:nvPicPr>
        <p:blipFill>
          <a:blip r:embed="rId4"/>
          <a:stretch>
            <a:fillRect/>
          </a:stretch>
        </p:blipFill>
        <p:spPr>
          <a:xfrm>
            <a:off x="3317875" y="1769076"/>
            <a:ext cx="5556250" cy="753205"/>
          </a:xfrm>
          <a:prstGeom prst="rect">
            <a:avLst/>
          </a:prstGeom>
        </p:spPr>
      </p:pic>
    </p:spTree>
    <p:extLst>
      <p:ext uri="{BB962C8B-B14F-4D97-AF65-F5344CB8AC3E}">
        <p14:creationId xmlns:p14="http://schemas.microsoft.com/office/powerpoint/2010/main" val="24847832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08BE52A-9866-42B7-64FD-5F20FFAFCB41}"/>
              </a:ext>
            </a:extLst>
          </p:cNvPr>
          <p:cNvSpPr>
            <a:spLocks noGrp="1"/>
          </p:cNvSpPr>
          <p:nvPr>
            <p:ph type="body" sz="quarter" idx="11"/>
          </p:nvPr>
        </p:nvSpPr>
        <p:spPr/>
        <p:txBody>
          <a:bodyPr/>
          <a:lstStyle/>
          <a:p>
            <a:r>
              <a:rPr lang="en" altLang="zh-CN" i="0" dirty="0">
                <a:effectLst/>
                <a:latin typeface="Arial" panose="020B0604020202020204" pitchFamily="34" charset="0"/>
              </a:rPr>
              <a:t>DIFFUSEQ</a:t>
            </a:r>
            <a:endParaRPr kumimoji="1"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659E4072-289B-BFE1-0F74-11E0B3BBD65A}"/>
                  </a:ext>
                </a:extLst>
              </p:cNvPr>
              <p:cNvSpPr txBox="1"/>
              <p:nvPr/>
            </p:nvSpPr>
            <p:spPr>
              <a:xfrm>
                <a:off x="1027089" y="1305805"/>
                <a:ext cx="10190409" cy="4801314"/>
              </a:xfrm>
              <a:prstGeom prst="rect">
                <a:avLst/>
              </a:prstGeom>
              <a:noFill/>
            </p:spPr>
            <p:txBody>
              <a:bodyPr wrap="square">
                <a:spAutoFit/>
              </a:bodyPr>
              <a:lstStyle/>
              <a:p>
                <a:pPr marL="742950" lvl="1" indent="-285750">
                  <a:buFont typeface="Arial" panose="020B0604020202020204" pitchFamily="34" charset="0"/>
                  <a:buChar char="•"/>
                </a:pPr>
                <a:r>
                  <a:rPr lang="en" altLang="zh-CN" b="0" i="0" dirty="0">
                    <a:effectLst/>
                    <a:latin typeface="Arial" panose="020B0604020202020204" pitchFamily="34" charset="0"/>
                  </a:rPr>
                  <a:t>Minimum Bayes Risk Decoding</a:t>
                </a:r>
              </a:p>
              <a:p>
                <a:pPr marL="1200150" lvl="2" indent="-285750">
                  <a:buFont typeface="Arial" panose="020B0604020202020204" pitchFamily="34" charset="0"/>
                  <a:buChar char="•"/>
                </a:pPr>
                <a:r>
                  <a:rPr lang="en" altLang="zh-CN" b="0" i="0" dirty="0">
                    <a:effectLst/>
                    <a:latin typeface="Arial" panose="020B0604020202020204" pitchFamily="34" charset="0"/>
                  </a:rPr>
                  <a:t>generate a set of candidate samples</a:t>
                </a:r>
                <a:r>
                  <a:rPr lang="zh-CN" altLang="en-US" b="0" i="0" dirty="0">
                    <a:effectLst/>
                    <a:latin typeface="Arial" panose="020B0604020202020204" pitchFamily="34" charset="0"/>
                  </a:rPr>
                  <a:t> </a:t>
                </a:r>
                <a14:m>
                  <m:oMath xmlns:m="http://schemas.openxmlformats.org/officeDocument/2006/math">
                    <m:r>
                      <a:rPr lang="en-US" altLang="zh-CN" i="1" dirty="0">
                        <a:latin typeface="Cambria Math" panose="02040503050406030204" pitchFamily="18" charset="0"/>
                      </a:rPr>
                      <m:t>𝑆</m:t>
                    </m:r>
                  </m:oMath>
                </a14:m>
                <a:r>
                  <a:rPr lang="zh-CN" altLang="en-US" b="0" i="0" dirty="0">
                    <a:effectLst/>
                    <a:latin typeface="Arial" panose="020B0604020202020204" pitchFamily="34" charset="0"/>
                  </a:rPr>
                  <a:t> </a:t>
                </a:r>
                <a:r>
                  <a:rPr lang="en" altLang="zh-CN" b="0" i="0" dirty="0">
                    <a:effectLst/>
                    <a:latin typeface="Arial" panose="020B0604020202020204" pitchFamily="34" charset="0"/>
                  </a:rPr>
                  <a:t>from different random</a:t>
                </a:r>
                <a:r>
                  <a:rPr lang="zh-CN" altLang="en-US" b="0" i="0" dirty="0">
                    <a:effectLst/>
                    <a:latin typeface="Arial" panose="020B0604020202020204" pitchFamily="34" charset="0"/>
                  </a:rPr>
                  <a:t> </a:t>
                </a:r>
                <a:r>
                  <a:rPr lang="en" altLang="zh-CN" b="0" i="0" dirty="0">
                    <a:effectLst/>
                    <a:latin typeface="Arial" panose="020B0604020202020204" pitchFamily="34" charset="0"/>
                  </a:rPr>
                  <a:t>seeds</a:t>
                </a:r>
              </a:p>
              <a:p>
                <a:pPr marL="1200150" lvl="2" indent="-285750">
                  <a:buFont typeface="Arial" panose="020B0604020202020204" pitchFamily="34" charset="0"/>
                  <a:buChar char="•"/>
                </a:pPr>
                <a:endParaRPr lang="en" altLang="zh-CN" dirty="0">
                  <a:latin typeface="Arial" panose="020B0604020202020204" pitchFamily="34" charset="0"/>
                </a:endParaRPr>
              </a:p>
              <a:p>
                <a:pPr marL="1200150" lvl="2" indent="-285750">
                  <a:buFont typeface="Arial" panose="020B0604020202020204" pitchFamily="34" charset="0"/>
                  <a:buChar char="•"/>
                </a:pPr>
                <a:endParaRPr lang="en" altLang="zh-CN" b="0" i="0" dirty="0">
                  <a:effectLst/>
                  <a:latin typeface="Arial" panose="020B0604020202020204" pitchFamily="34" charset="0"/>
                </a:endParaRPr>
              </a:p>
              <a:p>
                <a:pPr marL="1200150" lvl="2" indent="-285750">
                  <a:buFont typeface="Arial" panose="020B0604020202020204" pitchFamily="34" charset="0"/>
                  <a:buChar char="•"/>
                </a:pPr>
                <a:r>
                  <a:rPr lang="en" altLang="zh-CN" dirty="0">
                    <a:latin typeface="Arial" panose="020B0604020202020204" pitchFamily="34" charset="0"/>
                  </a:rPr>
                  <a:t>u</a:t>
                </a:r>
                <a:r>
                  <a:rPr lang="en" altLang="zh-CN" b="0" i="0" dirty="0">
                    <a:effectLst/>
                    <a:latin typeface="Arial" panose="020B0604020202020204" pitchFamily="34" charset="0"/>
                  </a:rPr>
                  <a:t>se negative BLEU score as Loss</a:t>
                </a:r>
              </a:p>
              <a:p>
                <a:pPr marL="1200150" lvl="2" indent="-285750">
                  <a:buFont typeface="Arial" panose="020B0604020202020204" pitchFamily="34" charset="0"/>
                  <a:buChar char="•"/>
                </a:pPr>
                <a:endParaRPr lang="en" altLang="zh-CN" dirty="0">
                  <a:latin typeface="Arial" panose="020B0604020202020204" pitchFamily="34" charset="0"/>
                </a:endParaRPr>
              </a:p>
              <a:p>
                <a:pPr marL="1200150" lvl="2" indent="-285750">
                  <a:buFont typeface="Arial" panose="020B0604020202020204" pitchFamily="34" charset="0"/>
                  <a:buChar char="•"/>
                </a:pPr>
                <a:endParaRPr lang="en" altLang="zh-CN" b="0" i="0" dirty="0">
                  <a:effectLst/>
                  <a:latin typeface="Arial" panose="020B0604020202020204" pitchFamily="34" charset="0"/>
                </a:endParaRPr>
              </a:p>
              <a:p>
                <a:pPr marL="742950" lvl="1" indent="-285750">
                  <a:buFont typeface="Arial" panose="020B0604020202020204" pitchFamily="34" charset="0"/>
                  <a:buChar char="•"/>
                </a:pPr>
                <a:r>
                  <a:rPr lang="en" altLang="zh-CN" sz="1800" b="0" i="0" dirty="0">
                    <a:effectLst/>
                    <a:latin typeface="Arial" panose="020B0604020202020204" pitchFamily="34" charset="0"/>
                  </a:rPr>
                  <a:t>Clamping trick</a:t>
                </a:r>
                <a:endParaRPr lang="en" altLang="zh-CN" b="0" i="0" dirty="0">
                  <a:effectLst/>
                  <a:latin typeface="Arial" panose="020B0604020202020204" pitchFamily="34" charset="0"/>
                </a:endParaRPr>
              </a:p>
              <a:p>
                <a:pPr marL="1200150" lvl="2" indent="-285750">
                  <a:buFont typeface="Arial" panose="020B0604020202020204" pitchFamily="34" charset="0"/>
                  <a:buChar char="•"/>
                </a:pPr>
                <a:r>
                  <a:rPr lang="en" altLang="zh-CN" b="0" i="0" dirty="0">
                    <a:effectLst/>
                    <a:latin typeface="Arial" panose="020B0604020202020204" pitchFamily="34" charset="0"/>
                  </a:rPr>
                  <a:t>In the clamping trick, the model additionally maps the predicted to its nearest word embedding sequence.</a:t>
                </a:r>
              </a:p>
              <a:p>
                <a:pPr marL="1200150" lvl="2" indent="-285750">
                  <a:buFont typeface="Arial" panose="020B0604020202020204" pitchFamily="34" charset="0"/>
                  <a:buChar char="•"/>
                </a:pPr>
                <a:endParaRPr lang="en" altLang="zh-CN" dirty="0">
                  <a:latin typeface="Arial" panose="020B0604020202020204" pitchFamily="34" charset="0"/>
                </a:endParaRPr>
              </a:p>
              <a:p>
                <a:pPr marL="1200150" lvl="2" indent="-285750">
                  <a:buFont typeface="Arial" panose="020B0604020202020204" pitchFamily="34" charset="0"/>
                  <a:buChar char="•"/>
                </a:pPr>
                <a:endParaRPr lang="en" altLang="zh-CN" dirty="0">
                  <a:latin typeface="Arial" panose="020B0604020202020204" pitchFamily="34" charset="0"/>
                </a:endParaRPr>
              </a:p>
              <a:p>
                <a:pPr marL="1200150" lvl="2" indent="-285750">
                  <a:buFont typeface="Arial" panose="020B0604020202020204" pitchFamily="34" charset="0"/>
                  <a:buChar char="•"/>
                </a:pPr>
                <a:endParaRPr lang="en" altLang="zh-CN" dirty="0">
                  <a:latin typeface="Arial" panose="020B0604020202020204" pitchFamily="34" charset="0"/>
                </a:endParaRPr>
              </a:p>
              <a:p>
                <a:pPr marL="1200150" lvl="2" indent="-285750">
                  <a:buFont typeface="Arial" panose="020B0604020202020204" pitchFamily="34" charset="0"/>
                  <a:buChar char="•"/>
                </a:pPr>
                <a:r>
                  <a:rPr lang="en" altLang="zh-CN" b="0" i="0" dirty="0">
                    <a:effectLst/>
                    <a:latin typeface="Arial" panose="020B0604020202020204" pitchFamily="34" charset="0"/>
                  </a:rPr>
                  <a:t>The clamping trick forces the predicted vector to commit to a word for intermediate diffusion steps, making the vector predictions more precise and reducing rounding errors.</a:t>
                </a:r>
              </a:p>
              <a:p>
                <a:pPr marL="742950" lvl="1" indent="-285750">
                  <a:buFont typeface="Arial" panose="020B0604020202020204" pitchFamily="34" charset="0"/>
                  <a:buChar char="•"/>
                </a:pPr>
                <a:endParaRPr lang="en" altLang="zh-CN" b="0" i="0" dirty="0">
                  <a:effectLst/>
                  <a:latin typeface="Arial" panose="020B0604020202020204" pitchFamily="34" charset="0"/>
                </a:endParaRPr>
              </a:p>
            </p:txBody>
          </p:sp>
        </mc:Choice>
        <mc:Fallback xmlns="">
          <p:sp>
            <p:nvSpPr>
              <p:cNvPr id="4" name="文本框 3">
                <a:extLst>
                  <a:ext uri="{FF2B5EF4-FFF2-40B4-BE49-F238E27FC236}">
                    <a16:creationId xmlns:a16="http://schemas.microsoft.com/office/drawing/2014/main" id="{659E4072-289B-BFE1-0F74-11E0B3BBD65A}"/>
                  </a:ext>
                </a:extLst>
              </p:cNvPr>
              <p:cNvSpPr txBox="1">
                <a:spLocks noRot="1" noChangeAspect="1" noMove="1" noResize="1" noEditPoints="1" noAdjustHandles="1" noChangeArrowheads="1" noChangeShapeType="1" noTextEdit="1"/>
              </p:cNvSpPr>
              <p:nvPr/>
            </p:nvSpPr>
            <p:spPr>
              <a:xfrm>
                <a:off x="1027089" y="1305805"/>
                <a:ext cx="10190409" cy="4801314"/>
              </a:xfrm>
              <a:prstGeom prst="rect">
                <a:avLst/>
              </a:prstGeom>
              <a:blipFill>
                <a:blip r:embed="rId3"/>
                <a:stretch>
                  <a:fillRect t="-528"/>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5A5BBD23-E6BC-07DA-AD9C-50A2E9A376C3}"/>
              </a:ext>
            </a:extLst>
          </p:cNvPr>
          <p:cNvPicPr>
            <a:picLocks noChangeAspect="1"/>
          </p:cNvPicPr>
          <p:nvPr/>
        </p:nvPicPr>
        <p:blipFill>
          <a:blip r:embed="rId4"/>
          <a:stretch>
            <a:fillRect/>
          </a:stretch>
        </p:blipFill>
        <p:spPr>
          <a:xfrm>
            <a:off x="4265783" y="2044469"/>
            <a:ext cx="3505888" cy="349134"/>
          </a:xfrm>
          <a:prstGeom prst="rect">
            <a:avLst/>
          </a:prstGeom>
        </p:spPr>
      </p:pic>
      <p:pic>
        <p:nvPicPr>
          <p:cNvPr id="6" name="图片 5">
            <a:extLst>
              <a:ext uri="{FF2B5EF4-FFF2-40B4-BE49-F238E27FC236}">
                <a16:creationId xmlns:a16="http://schemas.microsoft.com/office/drawing/2014/main" id="{138127F4-2EFC-315B-214A-B9424DC89A99}"/>
              </a:ext>
            </a:extLst>
          </p:cNvPr>
          <p:cNvPicPr>
            <a:picLocks noChangeAspect="1"/>
          </p:cNvPicPr>
          <p:nvPr/>
        </p:nvPicPr>
        <p:blipFill>
          <a:blip r:embed="rId5"/>
          <a:stretch>
            <a:fillRect/>
          </a:stretch>
        </p:blipFill>
        <p:spPr>
          <a:xfrm>
            <a:off x="1838231" y="4311998"/>
            <a:ext cx="3302000" cy="342900"/>
          </a:xfrm>
          <a:prstGeom prst="rect">
            <a:avLst/>
          </a:prstGeom>
        </p:spPr>
      </p:pic>
      <p:sp>
        <p:nvSpPr>
          <p:cNvPr id="7" name="右箭头 6">
            <a:extLst>
              <a:ext uri="{FF2B5EF4-FFF2-40B4-BE49-F238E27FC236}">
                <a16:creationId xmlns:a16="http://schemas.microsoft.com/office/drawing/2014/main" id="{14A2D308-30DA-5E57-828F-E811ECC39524}"/>
              </a:ext>
            </a:extLst>
          </p:cNvPr>
          <p:cNvSpPr/>
          <p:nvPr/>
        </p:nvSpPr>
        <p:spPr>
          <a:xfrm>
            <a:off x="5516882" y="4311998"/>
            <a:ext cx="622852" cy="3429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352B54C8-9808-27FF-23FA-ACCCDCC6B4EA}"/>
              </a:ext>
            </a:extLst>
          </p:cNvPr>
          <p:cNvPicPr>
            <a:picLocks noChangeAspect="1"/>
          </p:cNvPicPr>
          <p:nvPr/>
        </p:nvPicPr>
        <p:blipFill>
          <a:blip r:embed="rId6"/>
          <a:stretch>
            <a:fillRect/>
          </a:stretch>
        </p:blipFill>
        <p:spPr>
          <a:xfrm>
            <a:off x="6516385" y="4311998"/>
            <a:ext cx="4495800" cy="304800"/>
          </a:xfrm>
          <a:prstGeom prst="rect">
            <a:avLst/>
          </a:prstGeom>
        </p:spPr>
      </p:pic>
    </p:spTree>
    <p:extLst>
      <p:ext uri="{BB962C8B-B14F-4D97-AF65-F5344CB8AC3E}">
        <p14:creationId xmlns:p14="http://schemas.microsoft.com/office/powerpoint/2010/main" val="3439617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AE94B25-3983-B538-D628-5C83B752E003}"/>
              </a:ext>
            </a:extLst>
          </p:cNvPr>
          <p:cNvSpPr>
            <a:spLocks noGrp="1"/>
          </p:cNvSpPr>
          <p:nvPr>
            <p:ph type="body" sz="quarter" idx="11"/>
          </p:nvPr>
        </p:nvSpPr>
        <p:spPr/>
        <p:txBody>
          <a:bodyPr/>
          <a:lstStyle/>
          <a:p>
            <a:r>
              <a:rPr lang="en" altLang="zh-CN" i="0" dirty="0">
                <a:effectLst/>
                <a:latin typeface="Arial" panose="020B0604020202020204" pitchFamily="34" charset="0"/>
              </a:rPr>
              <a:t>DIFFUSEQ</a:t>
            </a:r>
            <a:endParaRPr kumimoji="1" lang="zh-CN" altLang="en-US" dirty="0"/>
          </a:p>
        </p:txBody>
      </p:sp>
      <p:pic>
        <p:nvPicPr>
          <p:cNvPr id="3" name="图片 2">
            <a:extLst>
              <a:ext uri="{FF2B5EF4-FFF2-40B4-BE49-F238E27FC236}">
                <a16:creationId xmlns:a16="http://schemas.microsoft.com/office/drawing/2014/main" id="{BC6331AB-3016-3649-BE2A-321FB2B74171}"/>
              </a:ext>
            </a:extLst>
          </p:cNvPr>
          <p:cNvPicPr>
            <a:picLocks noChangeAspect="1"/>
          </p:cNvPicPr>
          <p:nvPr/>
        </p:nvPicPr>
        <p:blipFill>
          <a:blip r:embed="rId3"/>
          <a:stretch>
            <a:fillRect/>
          </a:stretch>
        </p:blipFill>
        <p:spPr>
          <a:xfrm>
            <a:off x="1626899" y="1667565"/>
            <a:ext cx="4851400" cy="867525"/>
          </a:xfrm>
          <a:prstGeom prst="rect">
            <a:avLst/>
          </a:prstGeom>
        </p:spPr>
      </p:pic>
      <p:pic>
        <p:nvPicPr>
          <p:cNvPr id="5" name="图片 4">
            <a:extLst>
              <a:ext uri="{FF2B5EF4-FFF2-40B4-BE49-F238E27FC236}">
                <a16:creationId xmlns:a16="http://schemas.microsoft.com/office/drawing/2014/main" id="{09C35392-E1C0-0303-E386-6E3C327708F1}"/>
              </a:ext>
            </a:extLst>
          </p:cNvPr>
          <p:cNvPicPr>
            <a:picLocks noChangeAspect="1"/>
          </p:cNvPicPr>
          <p:nvPr/>
        </p:nvPicPr>
        <p:blipFill>
          <a:blip r:embed="rId4"/>
          <a:stretch>
            <a:fillRect/>
          </a:stretch>
        </p:blipFill>
        <p:spPr>
          <a:xfrm>
            <a:off x="7003079" y="1732373"/>
            <a:ext cx="3351515" cy="506526"/>
          </a:xfrm>
          <a:prstGeom prst="rect">
            <a:avLst/>
          </a:prstGeom>
        </p:spPr>
      </p:pic>
      <p:pic>
        <p:nvPicPr>
          <p:cNvPr id="7" name="图片 6">
            <a:extLst>
              <a:ext uri="{FF2B5EF4-FFF2-40B4-BE49-F238E27FC236}">
                <a16:creationId xmlns:a16="http://schemas.microsoft.com/office/drawing/2014/main" id="{CF108BD6-7981-145F-41F0-699A47ED6A1D}"/>
              </a:ext>
            </a:extLst>
          </p:cNvPr>
          <p:cNvPicPr>
            <a:picLocks noChangeAspect="1"/>
          </p:cNvPicPr>
          <p:nvPr/>
        </p:nvPicPr>
        <p:blipFill>
          <a:blip r:embed="rId5"/>
          <a:stretch>
            <a:fillRect/>
          </a:stretch>
        </p:blipFill>
        <p:spPr>
          <a:xfrm>
            <a:off x="1671669" y="2681081"/>
            <a:ext cx="6959600" cy="936711"/>
          </a:xfrm>
          <a:prstGeom prst="rect">
            <a:avLst/>
          </a:prstGeom>
        </p:spPr>
      </p:pic>
      <p:pic>
        <p:nvPicPr>
          <p:cNvPr id="8" name="图片 7">
            <a:extLst>
              <a:ext uri="{FF2B5EF4-FFF2-40B4-BE49-F238E27FC236}">
                <a16:creationId xmlns:a16="http://schemas.microsoft.com/office/drawing/2014/main" id="{96544C5F-55BE-1FF9-4754-ABE943EBCB1F}"/>
              </a:ext>
            </a:extLst>
          </p:cNvPr>
          <p:cNvPicPr>
            <a:picLocks noChangeAspect="1"/>
          </p:cNvPicPr>
          <p:nvPr/>
        </p:nvPicPr>
        <p:blipFill>
          <a:blip r:embed="rId6"/>
          <a:stretch>
            <a:fillRect/>
          </a:stretch>
        </p:blipFill>
        <p:spPr>
          <a:xfrm>
            <a:off x="1671669" y="3763783"/>
            <a:ext cx="5777215" cy="927534"/>
          </a:xfrm>
          <a:prstGeom prst="rect">
            <a:avLst/>
          </a:prstGeom>
        </p:spPr>
      </p:pic>
      <p:pic>
        <p:nvPicPr>
          <p:cNvPr id="9" name="图片 8">
            <a:extLst>
              <a:ext uri="{FF2B5EF4-FFF2-40B4-BE49-F238E27FC236}">
                <a16:creationId xmlns:a16="http://schemas.microsoft.com/office/drawing/2014/main" id="{BA1A4465-9B2E-D5D7-6B92-A073659C9365}"/>
              </a:ext>
            </a:extLst>
          </p:cNvPr>
          <p:cNvPicPr>
            <a:picLocks noChangeAspect="1"/>
          </p:cNvPicPr>
          <p:nvPr/>
        </p:nvPicPr>
        <p:blipFill>
          <a:blip r:embed="rId7"/>
          <a:stretch>
            <a:fillRect/>
          </a:stretch>
        </p:blipFill>
        <p:spPr>
          <a:xfrm>
            <a:off x="1671669" y="4837148"/>
            <a:ext cx="6765890" cy="1228001"/>
          </a:xfrm>
          <a:prstGeom prst="rect">
            <a:avLst/>
          </a:prstGeom>
        </p:spPr>
      </p:pic>
      <p:sp>
        <p:nvSpPr>
          <p:cNvPr id="10" name="文本框 9">
            <a:extLst>
              <a:ext uri="{FF2B5EF4-FFF2-40B4-BE49-F238E27FC236}">
                <a16:creationId xmlns:a16="http://schemas.microsoft.com/office/drawing/2014/main" id="{4074BBAE-CC9B-2CA0-AA2C-17FD0E372530}"/>
              </a:ext>
            </a:extLst>
          </p:cNvPr>
          <p:cNvSpPr txBox="1"/>
          <p:nvPr/>
        </p:nvSpPr>
        <p:spPr>
          <a:xfrm>
            <a:off x="807736" y="1152242"/>
            <a:ext cx="5846537" cy="369332"/>
          </a:xfrm>
          <a:prstGeom prst="rect">
            <a:avLst/>
          </a:prstGeom>
          <a:noFill/>
        </p:spPr>
        <p:txBody>
          <a:bodyPr wrap="none" rtlCol="0">
            <a:spAutoFit/>
          </a:bodyPr>
          <a:lstStyle/>
          <a:p>
            <a:pPr marL="285750" indent="-285750">
              <a:buFont typeface="Wingdings" pitchFamily="2" charset="2"/>
              <a:buChar char="Ø"/>
            </a:pPr>
            <a:r>
              <a:rPr lang="en" altLang="zh-CN" b="0" i="0" dirty="0">
                <a:effectLst/>
                <a:latin typeface="Arial" panose="020B0604020202020204" pitchFamily="34" charset="0"/>
              </a:rPr>
              <a:t>Connections to AR, </a:t>
            </a:r>
            <a:r>
              <a:rPr lang="en" altLang="zh-CN" b="0" i="0" dirty="0" err="1">
                <a:effectLst/>
                <a:latin typeface="Arial" panose="020B0604020202020204" pitchFamily="34" charset="0"/>
              </a:rPr>
              <a:t>Iter</a:t>
            </a:r>
            <a:r>
              <a:rPr lang="en" altLang="zh-CN" b="0" i="0" dirty="0">
                <a:effectLst/>
                <a:latin typeface="Arial" panose="020B0604020202020204" pitchFamily="34" charset="0"/>
              </a:rPr>
              <a:t>-NAR, and Fully-NAR Models</a:t>
            </a:r>
            <a:endParaRPr kumimoji="1" lang="zh-CN" altLang="en-US" dirty="0"/>
          </a:p>
        </p:txBody>
      </p:sp>
    </p:spTree>
    <p:extLst>
      <p:ext uri="{BB962C8B-B14F-4D97-AF65-F5344CB8AC3E}">
        <p14:creationId xmlns:p14="http://schemas.microsoft.com/office/powerpoint/2010/main" val="962968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AE94B25-3983-B538-D628-5C83B752E003}"/>
              </a:ext>
            </a:extLst>
          </p:cNvPr>
          <p:cNvSpPr>
            <a:spLocks noGrp="1"/>
          </p:cNvSpPr>
          <p:nvPr>
            <p:ph type="body" sz="quarter" idx="11"/>
          </p:nvPr>
        </p:nvSpPr>
        <p:spPr/>
        <p:txBody>
          <a:bodyPr/>
          <a:lstStyle/>
          <a:p>
            <a:r>
              <a:rPr lang="en" altLang="zh-CN" i="0" dirty="0">
                <a:effectLst/>
                <a:latin typeface="Arial" panose="020B0604020202020204" pitchFamily="34" charset="0"/>
              </a:rPr>
              <a:t>Experimental Setup</a:t>
            </a:r>
            <a:endParaRPr kumimoji="1" lang="zh-CN" altLang="en-US" dirty="0"/>
          </a:p>
        </p:txBody>
      </p:sp>
      <p:sp>
        <p:nvSpPr>
          <p:cNvPr id="6" name="文本框 5">
            <a:extLst>
              <a:ext uri="{FF2B5EF4-FFF2-40B4-BE49-F238E27FC236}">
                <a16:creationId xmlns:a16="http://schemas.microsoft.com/office/drawing/2014/main" id="{64277C7F-8233-90C7-46F6-98142479ED74}"/>
              </a:ext>
            </a:extLst>
          </p:cNvPr>
          <p:cNvSpPr txBox="1"/>
          <p:nvPr/>
        </p:nvSpPr>
        <p:spPr>
          <a:xfrm>
            <a:off x="807736" y="1152242"/>
            <a:ext cx="10224058" cy="5109091"/>
          </a:xfrm>
          <a:prstGeom prst="rect">
            <a:avLst/>
          </a:prstGeom>
          <a:noFill/>
        </p:spPr>
        <p:txBody>
          <a:bodyPr wrap="square" rtlCol="0">
            <a:spAutoFit/>
          </a:bodyPr>
          <a:lstStyle/>
          <a:p>
            <a:pPr marL="285750" indent="-285750">
              <a:buFont typeface="Wingdings" pitchFamily="2" charset="2"/>
              <a:buChar char="Ø"/>
            </a:pPr>
            <a:r>
              <a:rPr lang="en" altLang="zh-CN" sz="2000" b="0" i="0" dirty="0">
                <a:effectLst/>
                <a:latin typeface="Arial" panose="020B0604020202020204" pitchFamily="34" charset="0"/>
              </a:rPr>
              <a:t>Tasks and Datasets</a:t>
            </a:r>
          </a:p>
          <a:p>
            <a:pPr marL="742950" lvl="1" indent="-285750">
              <a:buFont typeface="Arial" panose="020B0604020202020204" pitchFamily="34" charset="0"/>
              <a:buChar char="•"/>
            </a:pPr>
            <a:r>
              <a:rPr lang="en" altLang="zh-CN" b="0" i="0" dirty="0">
                <a:effectLst/>
                <a:latin typeface="Arial" panose="020B0604020202020204" pitchFamily="34" charset="0"/>
              </a:rPr>
              <a:t>Open domain dialogue</a:t>
            </a:r>
            <a:endParaRPr lang="en-US" altLang="zh-CN" dirty="0">
              <a:latin typeface="Arial" panose="020B0604020202020204" pitchFamily="34" charset="0"/>
            </a:endParaRPr>
          </a:p>
          <a:p>
            <a:pPr marL="1200150" lvl="2" indent="-285750">
              <a:buFont typeface="Arial" panose="020B0604020202020204" pitchFamily="34" charset="0"/>
              <a:buChar char="•"/>
            </a:pPr>
            <a:r>
              <a:rPr lang="en" altLang="zh-CN" sz="1600" b="0" i="0" dirty="0">
                <a:effectLst/>
                <a:latin typeface="Arial" panose="020B0604020202020204" pitchFamily="34" charset="0"/>
              </a:rPr>
              <a:t>generate informative responses given a dialogue context</a:t>
            </a:r>
            <a:r>
              <a:rPr lang="en-US" altLang="zh-CN" sz="1600" b="0" i="0" dirty="0">
                <a:effectLst/>
                <a:latin typeface="Arial" panose="020B0604020202020204" pitchFamily="34" charset="0"/>
              </a:rPr>
              <a:t>.</a:t>
            </a:r>
            <a:r>
              <a:rPr lang="zh-CN" altLang="en-US" sz="1600" dirty="0">
                <a:latin typeface="Arial" panose="020B0604020202020204" pitchFamily="34" charset="0"/>
              </a:rPr>
              <a:t> </a:t>
            </a:r>
            <a:endParaRPr lang="en-US" altLang="zh-CN" sz="1600" dirty="0">
              <a:latin typeface="Arial" panose="020B0604020202020204" pitchFamily="34" charset="0"/>
            </a:endParaRPr>
          </a:p>
          <a:p>
            <a:pPr marL="1200150" lvl="2" indent="-285750">
              <a:buFont typeface="Arial" panose="020B0604020202020204" pitchFamily="34" charset="0"/>
              <a:buChar char="•"/>
            </a:pPr>
            <a:r>
              <a:rPr lang="en" altLang="zh-CN" sz="1600" b="0" i="0" dirty="0">
                <a:effectLst/>
                <a:latin typeface="Arial" panose="020B0604020202020204" pitchFamily="34" charset="0"/>
              </a:rPr>
              <a:t>Commonsense Conversation Dataset (3 million conversational pairs)</a:t>
            </a:r>
            <a:endParaRPr lang="en" altLang="zh-CN" sz="1600" dirty="0">
              <a:latin typeface="Arial" panose="020B0604020202020204" pitchFamily="34" charset="0"/>
            </a:endParaRPr>
          </a:p>
          <a:p>
            <a:pPr marL="742950" lvl="1" indent="-285750">
              <a:buFont typeface="Arial" panose="020B0604020202020204" pitchFamily="34" charset="0"/>
              <a:buChar char="•"/>
            </a:pPr>
            <a:r>
              <a:rPr lang="en" altLang="zh-CN" b="0" i="0" dirty="0">
                <a:effectLst/>
                <a:latin typeface="Arial" panose="020B0604020202020204" pitchFamily="34" charset="0"/>
              </a:rPr>
              <a:t>Question generation</a:t>
            </a:r>
            <a:endParaRPr lang="en-US" altLang="zh-CN" b="0" i="0" dirty="0">
              <a:effectLst/>
              <a:latin typeface="Arial" panose="020B0604020202020204" pitchFamily="34" charset="0"/>
            </a:endParaRPr>
          </a:p>
          <a:p>
            <a:pPr marL="1200150" lvl="2" indent="-285750">
              <a:buFont typeface="Arial" panose="020B0604020202020204" pitchFamily="34" charset="0"/>
              <a:buChar char="•"/>
            </a:pPr>
            <a:r>
              <a:rPr lang="en" altLang="zh-CN" sz="1600" b="0" i="0" dirty="0">
                <a:effectLst/>
                <a:latin typeface="Arial" panose="020B0604020202020204" pitchFamily="34" charset="0"/>
              </a:rPr>
              <a:t>generate questions given a context as input.</a:t>
            </a:r>
            <a:endParaRPr lang="en-US" altLang="zh-CN" sz="1600" b="0" i="0" dirty="0">
              <a:effectLst/>
              <a:latin typeface="Arial" panose="020B0604020202020204" pitchFamily="34" charset="0"/>
            </a:endParaRPr>
          </a:p>
          <a:p>
            <a:pPr marL="1200150" lvl="2" indent="-285750">
              <a:buFont typeface="Arial" panose="020B0604020202020204" pitchFamily="34" charset="0"/>
              <a:buChar char="•"/>
            </a:pPr>
            <a:r>
              <a:rPr lang="en" altLang="zh-CN" sz="1600" b="0" i="0" dirty="0">
                <a:effectLst/>
                <a:latin typeface="Arial" panose="020B0604020202020204" pitchFamily="34" charset="0"/>
              </a:rPr>
              <a:t>Quasar-T (119K document-question pairs)</a:t>
            </a:r>
          </a:p>
          <a:p>
            <a:pPr marL="742950" lvl="1" indent="-285750">
              <a:buFont typeface="Arial" panose="020B0604020202020204" pitchFamily="34" charset="0"/>
              <a:buChar char="•"/>
            </a:pPr>
            <a:r>
              <a:rPr lang="en" altLang="zh-CN" b="0" i="0" dirty="0">
                <a:effectLst/>
                <a:latin typeface="Arial" panose="020B0604020202020204" pitchFamily="34" charset="0"/>
              </a:rPr>
              <a:t>Text simplification</a:t>
            </a:r>
          </a:p>
          <a:p>
            <a:pPr marL="1200150" lvl="2" indent="-285750">
              <a:buFont typeface="Arial" panose="020B0604020202020204" pitchFamily="34" charset="0"/>
              <a:buChar char="•"/>
            </a:pPr>
            <a:r>
              <a:rPr lang="en" altLang="zh-CN" sz="1600" b="0" i="0" dirty="0">
                <a:effectLst/>
                <a:latin typeface="Arial" panose="020B0604020202020204" pitchFamily="34" charset="0"/>
              </a:rPr>
              <a:t>revise the complex text into sequences with simplified grammar and word choice.</a:t>
            </a:r>
          </a:p>
          <a:p>
            <a:pPr marL="1200150" lvl="2" indent="-285750">
              <a:buFont typeface="Arial" panose="020B0604020202020204" pitchFamily="34" charset="0"/>
              <a:buChar char="•"/>
            </a:pPr>
            <a:r>
              <a:rPr lang="en" altLang="zh-CN" sz="1600" b="0" i="0" dirty="0">
                <a:effectLst/>
                <a:latin typeface="Arial" panose="020B0604020202020204" pitchFamily="34" charset="0"/>
              </a:rPr>
              <a:t>a corpus consisting of 677K complex-simple sentences with revision alignment</a:t>
            </a:r>
          </a:p>
          <a:p>
            <a:pPr marL="742950" lvl="1" indent="-285750">
              <a:buFont typeface="Arial" panose="020B0604020202020204" pitchFamily="34" charset="0"/>
              <a:buChar char="•"/>
            </a:pPr>
            <a:r>
              <a:rPr lang="en" altLang="zh-CN" b="0" i="0" dirty="0">
                <a:effectLst/>
                <a:latin typeface="Arial" panose="020B0604020202020204" pitchFamily="34" charset="0"/>
              </a:rPr>
              <a:t>Paraphrase</a:t>
            </a:r>
            <a:endParaRPr lang="en" altLang="zh-CN" sz="1600" b="0" i="0" dirty="0">
              <a:effectLst/>
              <a:latin typeface="Arial" panose="020B0604020202020204" pitchFamily="34" charset="0"/>
            </a:endParaRPr>
          </a:p>
          <a:p>
            <a:pPr marL="1200150" lvl="2" indent="-285750">
              <a:buFont typeface="Arial" panose="020B0604020202020204" pitchFamily="34" charset="0"/>
              <a:buChar char="•"/>
            </a:pPr>
            <a:r>
              <a:rPr lang="en" altLang="zh-CN" sz="1600" b="0" i="0" dirty="0">
                <a:effectLst/>
                <a:latin typeface="Arial" panose="020B0604020202020204" pitchFamily="34" charset="0"/>
              </a:rPr>
              <a:t>generate an alternative surface form in the same language expressing the same semantic content.</a:t>
            </a:r>
          </a:p>
          <a:p>
            <a:pPr marL="1200150" lvl="2" indent="-285750">
              <a:buFont typeface="Arial" panose="020B0604020202020204" pitchFamily="34" charset="0"/>
              <a:buChar char="•"/>
            </a:pPr>
            <a:r>
              <a:rPr lang="en" altLang="zh-CN" sz="1600" b="0" i="0" dirty="0">
                <a:effectLst/>
                <a:latin typeface="Arial" panose="020B0604020202020204" pitchFamily="34" charset="0"/>
              </a:rPr>
              <a:t>QQP</a:t>
            </a:r>
            <a:r>
              <a:rPr lang="en" altLang="zh-CN" sz="1600" dirty="0">
                <a:latin typeface="Arial" panose="020B0604020202020204" pitchFamily="34" charset="0"/>
              </a:rPr>
              <a:t> (</a:t>
            </a:r>
            <a:r>
              <a:rPr lang="en" altLang="zh-CN" sz="1600" b="0" i="0" dirty="0">
                <a:effectLst/>
                <a:latin typeface="Arial" panose="020B0604020202020204" pitchFamily="34" charset="0"/>
              </a:rPr>
              <a:t>147K positive pairs</a:t>
            </a:r>
            <a:r>
              <a:rPr lang="en" altLang="zh-CN" sz="1600" dirty="0">
                <a:latin typeface="Arial" panose="020B0604020202020204" pitchFamily="34" charset="0"/>
              </a:rPr>
              <a:t>)</a:t>
            </a:r>
          </a:p>
          <a:p>
            <a:pPr marL="285750" indent="-285750">
              <a:buFont typeface="Wingdings" pitchFamily="2" charset="2"/>
              <a:buChar char="Ø"/>
            </a:pPr>
            <a:r>
              <a:rPr lang="en" altLang="zh-CN" sz="2000" b="0" i="0" dirty="0">
                <a:effectLst/>
                <a:latin typeface="Arial" panose="020B0604020202020204" pitchFamily="34" charset="0"/>
              </a:rPr>
              <a:t>Baselines</a:t>
            </a:r>
            <a:endParaRPr lang="en-US" altLang="zh-CN" sz="2000" dirty="0">
              <a:latin typeface="Arial" panose="020B0604020202020204" pitchFamily="34" charset="0"/>
            </a:endParaRPr>
          </a:p>
          <a:p>
            <a:pPr marL="800100" lvl="1" indent="-342900">
              <a:buFont typeface="Arial" panose="020B0604020202020204" pitchFamily="34" charset="0"/>
              <a:buChar char="•"/>
            </a:pPr>
            <a:r>
              <a:rPr lang="en-US" altLang="zh-CN" b="0" i="0" dirty="0">
                <a:effectLst/>
                <a:latin typeface="Arial" panose="020B0604020202020204" pitchFamily="34" charset="0"/>
              </a:rPr>
              <a:t>AR</a:t>
            </a:r>
          </a:p>
          <a:p>
            <a:pPr marL="1200150" lvl="2" indent="-285750">
              <a:buFont typeface="Arial" panose="020B0604020202020204" pitchFamily="34" charset="0"/>
              <a:buChar char="•"/>
            </a:pPr>
            <a:r>
              <a:rPr lang="en" altLang="zh-CN" sz="1600" b="0" i="0" dirty="0">
                <a:effectLst/>
                <a:latin typeface="Arial" panose="020B0604020202020204" pitchFamily="34" charset="0"/>
              </a:rPr>
              <a:t>Training</a:t>
            </a:r>
            <a:r>
              <a:rPr lang="en-US" altLang="zh-CN" sz="1600" dirty="0">
                <a:latin typeface="Arial" panose="020B0604020202020204" pitchFamily="34" charset="0"/>
              </a:rPr>
              <a:t>: </a:t>
            </a:r>
            <a:r>
              <a:rPr lang="en" altLang="zh-CN" sz="1600" b="0" i="0" dirty="0">
                <a:effectLst/>
                <a:latin typeface="Arial" panose="020B0604020202020204" pitchFamily="34" charset="0"/>
              </a:rPr>
              <a:t>GRU with</a:t>
            </a:r>
            <a:r>
              <a:rPr lang="zh-CN" altLang="en-US" sz="1600" b="0" i="0" dirty="0">
                <a:effectLst/>
                <a:latin typeface="Arial" panose="020B0604020202020204" pitchFamily="34" charset="0"/>
              </a:rPr>
              <a:t> </a:t>
            </a:r>
            <a:r>
              <a:rPr lang="en" altLang="zh-CN" sz="1600" b="0" i="0" dirty="0">
                <a:effectLst/>
                <a:latin typeface="Arial" panose="020B0604020202020204" pitchFamily="34" charset="0"/>
              </a:rPr>
              <a:t>attention and Transformer </a:t>
            </a:r>
          </a:p>
          <a:p>
            <a:pPr marL="1200150" lvl="2" indent="-285750">
              <a:buFont typeface="Arial" panose="020B0604020202020204" pitchFamily="34" charset="0"/>
              <a:buChar char="•"/>
            </a:pPr>
            <a:r>
              <a:rPr lang="en" altLang="zh-CN" sz="1600" dirty="0">
                <a:latin typeface="Arial" panose="020B0604020202020204" pitchFamily="34" charset="0"/>
              </a:rPr>
              <a:t>Finetuning: </a:t>
            </a:r>
            <a:r>
              <a:rPr lang="en" altLang="zh-CN" sz="1600" b="0" i="0" dirty="0">
                <a:effectLst/>
                <a:latin typeface="Arial" panose="020B0604020202020204" pitchFamily="34" charset="0"/>
              </a:rPr>
              <a:t>GPT2 and</a:t>
            </a:r>
            <a:r>
              <a:rPr lang="zh-CN" altLang="en-US" sz="1600" b="0" i="0" dirty="0">
                <a:effectLst/>
                <a:latin typeface="Arial" panose="020B0604020202020204" pitchFamily="34" charset="0"/>
              </a:rPr>
              <a:t> </a:t>
            </a:r>
            <a:r>
              <a:rPr lang="en" altLang="zh-CN" sz="1600" b="0" i="0" dirty="0">
                <a:effectLst/>
                <a:latin typeface="Arial" panose="020B0604020202020204" pitchFamily="34" charset="0"/>
              </a:rPr>
              <a:t>GPVAE</a:t>
            </a:r>
            <a:endParaRPr lang="en" altLang="zh-CN" sz="1600" dirty="0">
              <a:latin typeface="Arial" panose="020B0604020202020204" pitchFamily="34" charset="0"/>
            </a:endParaRPr>
          </a:p>
          <a:p>
            <a:pPr marL="742950" lvl="1" indent="-285750">
              <a:buFont typeface="Arial" panose="020B0604020202020204" pitchFamily="34" charset="0"/>
              <a:buChar char="•"/>
            </a:pPr>
            <a:r>
              <a:rPr lang="en-US" altLang="zh-CN" b="0" i="0" dirty="0">
                <a:effectLst/>
                <a:latin typeface="Arial" panose="020B0604020202020204" pitchFamily="34" charset="0"/>
              </a:rPr>
              <a:t>NAR</a:t>
            </a:r>
          </a:p>
          <a:p>
            <a:pPr marL="1200150" lvl="2" indent="-285750">
              <a:buFont typeface="Arial" panose="020B0604020202020204" pitchFamily="34" charset="0"/>
              <a:buChar char="•"/>
            </a:pPr>
            <a:r>
              <a:rPr lang="en" altLang="zh-CN" sz="1600" b="0" i="0" dirty="0" err="1">
                <a:effectLst/>
                <a:latin typeface="Arial" panose="020B0604020202020204" pitchFamily="34" charset="0"/>
              </a:rPr>
              <a:t>LevT</a:t>
            </a:r>
            <a:r>
              <a:rPr lang="en" altLang="zh-CN" sz="1600" b="0" i="0" dirty="0">
                <a:effectLst/>
                <a:latin typeface="Arial" panose="020B0604020202020204" pitchFamily="34" charset="0"/>
              </a:rPr>
              <a:t> (a widely used, strong iterative NAR mode)</a:t>
            </a:r>
            <a:endParaRPr kumimoji="1" lang="en-US" altLang="zh-CN" sz="1600" dirty="0"/>
          </a:p>
        </p:txBody>
      </p:sp>
    </p:spTree>
    <p:extLst>
      <p:ext uri="{BB962C8B-B14F-4D97-AF65-F5344CB8AC3E}">
        <p14:creationId xmlns:p14="http://schemas.microsoft.com/office/powerpoint/2010/main" val="917990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1C459B9-AA51-F956-6B32-CF6370405B81}"/>
              </a:ext>
            </a:extLst>
          </p:cNvPr>
          <p:cNvSpPr>
            <a:spLocks noGrp="1"/>
          </p:cNvSpPr>
          <p:nvPr>
            <p:ph type="body" sz="quarter" idx="11"/>
          </p:nvPr>
        </p:nvSpPr>
        <p:spPr/>
        <p:txBody>
          <a:bodyPr/>
          <a:lstStyle/>
          <a:p>
            <a:r>
              <a:rPr lang="en" altLang="zh-CN" i="0" dirty="0">
                <a:effectLst/>
                <a:latin typeface="Arial" panose="020B0604020202020204" pitchFamily="34" charset="0"/>
              </a:rPr>
              <a:t>Experimental Setup</a:t>
            </a:r>
            <a:endParaRPr kumimoji="1" lang="zh-CN" altLang="en-US" dirty="0"/>
          </a:p>
        </p:txBody>
      </p:sp>
      <p:sp>
        <p:nvSpPr>
          <p:cNvPr id="3" name="文本框 2">
            <a:extLst>
              <a:ext uri="{FF2B5EF4-FFF2-40B4-BE49-F238E27FC236}">
                <a16:creationId xmlns:a16="http://schemas.microsoft.com/office/drawing/2014/main" id="{328F6605-7E2B-F044-0CC5-2B597EA0631F}"/>
              </a:ext>
            </a:extLst>
          </p:cNvPr>
          <p:cNvSpPr txBox="1"/>
          <p:nvPr/>
        </p:nvSpPr>
        <p:spPr>
          <a:xfrm>
            <a:off x="807735" y="1152242"/>
            <a:ext cx="10961477" cy="4832092"/>
          </a:xfrm>
          <a:prstGeom prst="rect">
            <a:avLst/>
          </a:prstGeom>
          <a:noFill/>
        </p:spPr>
        <p:txBody>
          <a:bodyPr wrap="square" rtlCol="0">
            <a:spAutoFit/>
          </a:bodyPr>
          <a:lstStyle/>
          <a:p>
            <a:pPr marL="285750" indent="-285750">
              <a:buFont typeface="Wingdings" pitchFamily="2" charset="2"/>
              <a:buChar char="Ø"/>
            </a:pPr>
            <a:r>
              <a:rPr lang="en" altLang="zh-CN" sz="2000" b="0" i="0" dirty="0">
                <a:effectLst/>
                <a:latin typeface="Arial" panose="020B0604020202020204" pitchFamily="34" charset="0"/>
              </a:rPr>
              <a:t>Evaluation</a:t>
            </a:r>
          </a:p>
          <a:p>
            <a:pPr marL="800100" lvl="1" indent="-342900">
              <a:buFont typeface="Arial" panose="020B0604020202020204" pitchFamily="34" charset="0"/>
              <a:buChar char="•"/>
            </a:pPr>
            <a:r>
              <a:rPr lang="en" altLang="zh-CN" dirty="0">
                <a:latin typeface="Arial" panose="020B0604020202020204" pitchFamily="34" charset="0"/>
              </a:rPr>
              <a:t>Q</a:t>
            </a:r>
            <a:r>
              <a:rPr lang="en" altLang="zh-CN" b="0" i="0" dirty="0">
                <a:effectLst/>
                <a:latin typeface="Arial" panose="020B0604020202020204" pitchFamily="34" charset="0"/>
              </a:rPr>
              <a:t>uality</a:t>
            </a:r>
            <a:endParaRPr lang="en" altLang="zh-CN" sz="1600" b="0" i="0" dirty="0">
              <a:effectLst/>
              <a:latin typeface="Arial" panose="020B0604020202020204" pitchFamily="34" charset="0"/>
            </a:endParaRPr>
          </a:p>
          <a:p>
            <a:pPr marL="1257300" lvl="2" indent="-342900">
              <a:buFont typeface="Arial" panose="020B0604020202020204" pitchFamily="34" charset="0"/>
              <a:buChar char="•"/>
            </a:pPr>
            <a:r>
              <a:rPr lang="en" altLang="zh-CN" sz="1600" b="0" i="0" dirty="0">
                <a:effectLst/>
                <a:latin typeface="Arial" panose="020B0604020202020204" pitchFamily="34" charset="0"/>
              </a:rPr>
              <a:t>Higher scores of BLEU, ROUGE</a:t>
            </a:r>
            <a:r>
              <a:rPr lang="en-US" altLang="zh-CN" sz="1600" b="0" i="0" dirty="0">
                <a:effectLst/>
                <a:latin typeface="Arial" panose="020B0604020202020204" pitchFamily="34" charset="0"/>
              </a:rPr>
              <a:t>-L</a:t>
            </a:r>
            <a:r>
              <a:rPr lang="en" altLang="zh-CN" sz="1600" b="0" i="0" dirty="0">
                <a:effectLst/>
                <a:latin typeface="Arial" panose="020B0604020202020204" pitchFamily="34" charset="0"/>
              </a:rPr>
              <a:t> and </a:t>
            </a:r>
            <a:r>
              <a:rPr lang="en" altLang="zh-CN" sz="1600" b="0" i="0" dirty="0" err="1">
                <a:effectLst/>
                <a:latin typeface="Arial" panose="020B0604020202020204" pitchFamily="34" charset="0"/>
              </a:rPr>
              <a:t>BERTScore</a:t>
            </a:r>
            <a:r>
              <a:rPr lang="en" altLang="zh-CN" sz="1600" b="0" i="0" dirty="0">
                <a:effectLst/>
                <a:latin typeface="Arial" panose="020B0604020202020204" pitchFamily="34" charset="0"/>
              </a:rPr>
              <a:t> reflect better performance.</a:t>
            </a:r>
          </a:p>
          <a:p>
            <a:pPr marL="800100" lvl="1" indent="-342900">
              <a:buFont typeface="Arial" panose="020B0604020202020204" pitchFamily="34" charset="0"/>
              <a:buChar char="•"/>
            </a:pPr>
            <a:r>
              <a:rPr lang="en" altLang="zh-CN" dirty="0">
                <a:latin typeface="Arial" panose="020B0604020202020204" pitchFamily="34" charset="0"/>
              </a:rPr>
              <a:t>D</a:t>
            </a:r>
            <a:r>
              <a:rPr lang="en" altLang="zh-CN" b="0" i="0" dirty="0">
                <a:effectLst/>
                <a:latin typeface="Arial" panose="020B0604020202020204" pitchFamily="34" charset="0"/>
              </a:rPr>
              <a:t>iversity</a:t>
            </a:r>
          </a:p>
          <a:p>
            <a:pPr marL="1257300" lvl="2" indent="-342900">
              <a:buFont typeface="Arial" panose="020B0604020202020204" pitchFamily="34" charset="0"/>
              <a:buChar char="•"/>
            </a:pPr>
            <a:r>
              <a:rPr lang="en" altLang="zh-CN" sz="1600" dirty="0">
                <a:latin typeface="Arial" panose="020B0604020202020204" pitchFamily="34" charset="0"/>
              </a:rPr>
              <a:t>T</a:t>
            </a:r>
            <a:r>
              <a:rPr lang="en" altLang="zh-CN" sz="1600" b="0" i="0" dirty="0">
                <a:effectLst/>
                <a:latin typeface="Arial" panose="020B0604020202020204" pitchFamily="34" charset="0"/>
              </a:rPr>
              <a:t>he lower dist-1 indicates that the generated sentence contains more repeated words.</a:t>
            </a:r>
          </a:p>
          <a:p>
            <a:pPr marL="1257300" lvl="2" indent="-342900">
              <a:buFont typeface="Arial" panose="020B0604020202020204" pitchFamily="34" charset="0"/>
              <a:buChar char="•"/>
            </a:pPr>
            <a:r>
              <a:rPr lang="en" altLang="zh-CN" sz="1600" b="0" i="0" dirty="0">
                <a:effectLst/>
                <a:latin typeface="Arial" panose="020B0604020202020204" pitchFamily="34" charset="0"/>
              </a:rPr>
              <a:t>The lower self-BLEU and higher div-4 suggest higher diversity of generation.</a:t>
            </a:r>
          </a:p>
          <a:p>
            <a:pPr marL="1257300" lvl="2" indent="-342900">
              <a:buFont typeface="Arial" panose="020B0604020202020204" pitchFamily="34" charset="0"/>
              <a:buChar char="•"/>
            </a:pPr>
            <a:endParaRPr lang="en" altLang="zh-CN" sz="1600" b="0" i="0" dirty="0">
              <a:effectLst/>
              <a:latin typeface="Arial" panose="020B0604020202020204" pitchFamily="34" charset="0"/>
            </a:endParaRPr>
          </a:p>
          <a:p>
            <a:pPr marL="342900" indent="-342900">
              <a:buFont typeface="Wingdings" pitchFamily="2" charset="2"/>
              <a:buChar char="Ø"/>
            </a:pPr>
            <a:r>
              <a:rPr lang="en" altLang="zh-CN" sz="2000" b="0" i="0" dirty="0">
                <a:effectLst/>
                <a:latin typeface="Arial" panose="020B0604020202020204" pitchFamily="34" charset="0"/>
              </a:rPr>
              <a:t>Implementation Details</a:t>
            </a:r>
          </a:p>
          <a:p>
            <a:pPr marL="800100" lvl="1" indent="-342900">
              <a:buFont typeface="+mj-lt"/>
              <a:buAutoNum type="arabicPeriod"/>
            </a:pPr>
            <a:r>
              <a:rPr lang="en" altLang="zh-CN" sz="1600" b="0" i="0" dirty="0">
                <a:effectLst/>
                <a:latin typeface="Arial" panose="020B0604020202020204" pitchFamily="34" charset="0"/>
              </a:rPr>
              <a:t>DIFFUSEQ is based on the 12 layers of Transformer with 12 attention heads, where the time step embedding is plugged akin to the position embedding.</a:t>
            </a:r>
          </a:p>
          <a:p>
            <a:pPr marL="800100" lvl="1" indent="-342900">
              <a:buFont typeface="+mj-lt"/>
              <a:buAutoNum type="arabicPeriod"/>
            </a:pPr>
            <a:r>
              <a:rPr lang="en" altLang="zh-CN" sz="1600" b="0" i="0" dirty="0">
                <a:effectLst/>
                <a:latin typeface="Arial" panose="020B0604020202020204" pitchFamily="34" charset="0"/>
              </a:rPr>
              <a:t>The maximum sequence length is 128, with embedding dimension d = 128, diffusion steps T = 2,000 and a square-root noise schedule.</a:t>
            </a:r>
          </a:p>
          <a:p>
            <a:pPr marL="800100" lvl="1" indent="-342900">
              <a:buFont typeface="+mj-lt"/>
              <a:buAutoNum type="arabicPeriod"/>
            </a:pPr>
            <a:r>
              <a:rPr lang="en" altLang="zh-CN" sz="1600" b="0" i="0" dirty="0">
                <a:effectLst/>
                <a:latin typeface="Arial" panose="020B0604020202020204" pitchFamily="34" charset="0"/>
              </a:rPr>
              <a:t>apply Byte Pair Encoding to construct the vocabulary and diversity beam search (DBS) to sample.</a:t>
            </a:r>
          </a:p>
          <a:p>
            <a:pPr marL="800100" lvl="1" indent="-342900">
              <a:buFont typeface="+mj-lt"/>
              <a:buAutoNum type="arabicPeriod"/>
            </a:pPr>
            <a:r>
              <a:rPr lang="en" altLang="zh-CN" sz="1600" b="0" i="0" dirty="0">
                <a:effectLst/>
                <a:latin typeface="Arial" panose="020B0604020202020204" pitchFamily="34" charset="0"/>
              </a:rPr>
              <a:t>compute the accuracy metrics of DIFFUSEQ using MBR with the size of candidate samples |S| = 10.</a:t>
            </a:r>
          </a:p>
          <a:p>
            <a:pPr marL="800100" lvl="1" indent="-342900">
              <a:buFont typeface="+mj-lt"/>
              <a:buAutoNum type="arabicPeriod"/>
            </a:pPr>
            <a:r>
              <a:rPr lang="en" altLang="zh-CN" sz="1600" b="0" i="0" dirty="0">
                <a:effectLst/>
                <a:latin typeface="Arial" panose="020B0604020202020204" pitchFamily="34" charset="0"/>
              </a:rPr>
              <a:t>The experiment is deployed on NVIDIA A100 Tensor Core GPUs, and we use 4 GPUs on training and single GPU on sampling.</a:t>
            </a:r>
            <a:br>
              <a:rPr lang="en" altLang="zh-CN" b="0" i="0" dirty="0">
                <a:effectLst/>
                <a:latin typeface="Arial" panose="020B0604020202020204" pitchFamily="34" charset="0"/>
              </a:rPr>
            </a:br>
            <a:endParaRPr lang="en" altLang="zh-CN" b="0" i="0" dirty="0">
              <a:effectLst/>
              <a:latin typeface="Arial" panose="020B0604020202020204" pitchFamily="34" charset="0"/>
            </a:endParaRPr>
          </a:p>
          <a:p>
            <a:pPr marL="800100" lvl="1" indent="-342900">
              <a:buFont typeface="Arial" panose="020B0604020202020204" pitchFamily="34" charset="0"/>
              <a:buChar char="•"/>
            </a:pPr>
            <a:endParaRPr kumimoji="1" lang="zh-CN" altLang="en-US" dirty="0"/>
          </a:p>
        </p:txBody>
      </p:sp>
    </p:spTree>
    <p:extLst>
      <p:ext uri="{BB962C8B-B14F-4D97-AF65-F5344CB8AC3E}">
        <p14:creationId xmlns:p14="http://schemas.microsoft.com/office/powerpoint/2010/main" val="288185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E63C38C-E8FF-F89B-6C10-ABE28E9B6CD4}"/>
              </a:ext>
            </a:extLst>
          </p:cNvPr>
          <p:cNvSpPr>
            <a:spLocks noGrp="1"/>
          </p:cNvSpPr>
          <p:nvPr>
            <p:ph type="body" sz="quarter" idx="11"/>
          </p:nvPr>
        </p:nvSpPr>
        <p:spPr/>
        <p:txBody>
          <a:bodyPr/>
          <a:lstStyle/>
          <a:p>
            <a:r>
              <a:rPr lang="en" altLang="zh-CN" i="0" dirty="0">
                <a:effectLst/>
                <a:latin typeface="Arial" panose="020B0604020202020204" pitchFamily="34" charset="0"/>
              </a:rPr>
              <a:t>Experiments</a:t>
            </a:r>
            <a:endParaRPr kumimoji="1" lang="zh-CN" altLang="en-US" dirty="0"/>
          </a:p>
        </p:txBody>
      </p:sp>
      <p:pic>
        <p:nvPicPr>
          <p:cNvPr id="3" name="图片 2">
            <a:extLst>
              <a:ext uri="{FF2B5EF4-FFF2-40B4-BE49-F238E27FC236}">
                <a16:creationId xmlns:a16="http://schemas.microsoft.com/office/drawing/2014/main" id="{F48F45E8-2F77-3958-2D6C-CEF6D97F1FF5}"/>
              </a:ext>
            </a:extLst>
          </p:cNvPr>
          <p:cNvPicPr>
            <a:picLocks noChangeAspect="1"/>
          </p:cNvPicPr>
          <p:nvPr/>
        </p:nvPicPr>
        <p:blipFill>
          <a:blip r:embed="rId2"/>
          <a:stretch>
            <a:fillRect/>
          </a:stretch>
        </p:blipFill>
        <p:spPr>
          <a:xfrm>
            <a:off x="3479649" y="0"/>
            <a:ext cx="7192839" cy="6858000"/>
          </a:xfrm>
          <a:prstGeom prst="rect">
            <a:avLst/>
          </a:prstGeom>
        </p:spPr>
      </p:pic>
    </p:spTree>
    <p:extLst>
      <p:ext uri="{BB962C8B-B14F-4D97-AF65-F5344CB8AC3E}">
        <p14:creationId xmlns:p14="http://schemas.microsoft.com/office/powerpoint/2010/main" val="1348239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E63C38C-E8FF-F89B-6C10-ABE28E9B6CD4}"/>
              </a:ext>
            </a:extLst>
          </p:cNvPr>
          <p:cNvSpPr>
            <a:spLocks noGrp="1"/>
          </p:cNvSpPr>
          <p:nvPr>
            <p:ph type="body" sz="quarter" idx="11"/>
          </p:nvPr>
        </p:nvSpPr>
        <p:spPr/>
        <p:txBody>
          <a:bodyPr/>
          <a:lstStyle/>
          <a:p>
            <a:r>
              <a:rPr lang="en" altLang="zh-CN" i="0" dirty="0">
                <a:effectLst/>
                <a:latin typeface="Arial" panose="020B0604020202020204" pitchFamily="34" charset="0"/>
              </a:rPr>
              <a:t>Experiments</a:t>
            </a:r>
            <a:endParaRPr kumimoji="1" lang="zh-CN" altLang="en-US" dirty="0"/>
          </a:p>
        </p:txBody>
      </p:sp>
      <p:pic>
        <p:nvPicPr>
          <p:cNvPr id="4" name="图片 3">
            <a:extLst>
              <a:ext uri="{FF2B5EF4-FFF2-40B4-BE49-F238E27FC236}">
                <a16:creationId xmlns:a16="http://schemas.microsoft.com/office/drawing/2014/main" id="{92AFFA3F-A527-6837-0967-0D79926E5612}"/>
              </a:ext>
            </a:extLst>
          </p:cNvPr>
          <p:cNvPicPr>
            <a:picLocks noChangeAspect="1"/>
          </p:cNvPicPr>
          <p:nvPr/>
        </p:nvPicPr>
        <p:blipFill>
          <a:blip r:embed="rId3"/>
          <a:stretch>
            <a:fillRect/>
          </a:stretch>
        </p:blipFill>
        <p:spPr>
          <a:xfrm>
            <a:off x="2476500" y="1116986"/>
            <a:ext cx="7239000" cy="2146300"/>
          </a:xfrm>
          <a:prstGeom prst="rect">
            <a:avLst/>
          </a:prstGeom>
        </p:spPr>
      </p:pic>
      <p:pic>
        <p:nvPicPr>
          <p:cNvPr id="5" name="图片 4">
            <a:extLst>
              <a:ext uri="{FF2B5EF4-FFF2-40B4-BE49-F238E27FC236}">
                <a16:creationId xmlns:a16="http://schemas.microsoft.com/office/drawing/2014/main" id="{A660D54C-1F69-6C75-5ED3-448C42E80A24}"/>
              </a:ext>
            </a:extLst>
          </p:cNvPr>
          <p:cNvPicPr>
            <a:picLocks noChangeAspect="1"/>
          </p:cNvPicPr>
          <p:nvPr/>
        </p:nvPicPr>
        <p:blipFill>
          <a:blip r:embed="rId4"/>
          <a:stretch>
            <a:fillRect/>
          </a:stretch>
        </p:blipFill>
        <p:spPr>
          <a:xfrm>
            <a:off x="1026967" y="3429000"/>
            <a:ext cx="10138065" cy="2525866"/>
          </a:xfrm>
          <a:prstGeom prst="rect">
            <a:avLst/>
          </a:prstGeom>
        </p:spPr>
      </p:pic>
    </p:spTree>
    <p:extLst>
      <p:ext uri="{BB962C8B-B14F-4D97-AF65-F5344CB8AC3E}">
        <p14:creationId xmlns:p14="http://schemas.microsoft.com/office/powerpoint/2010/main" val="1959280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5C9426E-F4F3-B397-302F-591E822A9261}"/>
              </a:ext>
            </a:extLst>
          </p:cNvPr>
          <p:cNvSpPr>
            <a:spLocks noGrp="1"/>
          </p:cNvSpPr>
          <p:nvPr>
            <p:ph type="body" sz="quarter" idx="11"/>
          </p:nvPr>
        </p:nvSpPr>
        <p:spPr/>
        <p:txBody>
          <a:bodyPr/>
          <a:lstStyle/>
          <a:p>
            <a:r>
              <a:rPr kumimoji="1" lang="en-US" altLang="zh-CN" dirty="0"/>
              <a:t>Background</a:t>
            </a:r>
            <a:endParaRPr kumimoji="1" lang="zh-CN" altLang="en-US" dirty="0"/>
          </a:p>
        </p:txBody>
      </p:sp>
      <p:pic>
        <p:nvPicPr>
          <p:cNvPr id="3" name="图片 2">
            <a:extLst>
              <a:ext uri="{FF2B5EF4-FFF2-40B4-BE49-F238E27FC236}">
                <a16:creationId xmlns:a16="http://schemas.microsoft.com/office/drawing/2014/main" id="{34AFA9BF-A719-0AC2-C5A4-DC67DB932F38}"/>
              </a:ext>
            </a:extLst>
          </p:cNvPr>
          <p:cNvPicPr>
            <a:picLocks noChangeAspect="1"/>
          </p:cNvPicPr>
          <p:nvPr/>
        </p:nvPicPr>
        <p:blipFill>
          <a:blip r:embed="rId3"/>
          <a:stretch>
            <a:fillRect/>
          </a:stretch>
        </p:blipFill>
        <p:spPr>
          <a:xfrm>
            <a:off x="2209800" y="1043507"/>
            <a:ext cx="7772400" cy="2730151"/>
          </a:xfrm>
          <a:prstGeom prst="rect">
            <a:avLst/>
          </a:prstGeom>
        </p:spPr>
      </p:pic>
      <p:sp>
        <p:nvSpPr>
          <p:cNvPr id="4" name="文本框 3">
            <a:extLst>
              <a:ext uri="{FF2B5EF4-FFF2-40B4-BE49-F238E27FC236}">
                <a16:creationId xmlns:a16="http://schemas.microsoft.com/office/drawing/2014/main" id="{4CECA035-BE60-752B-871E-4B5670B36154}"/>
              </a:ext>
            </a:extLst>
          </p:cNvPr>
          <p:cNvSpPr txBox="1"/>
          <p:nvPr/>
        </p:nvSpPr>
        <p:spPr>
          <a:xfrm>
            <a:off x="3697027" y="6597999"/>
            <a:ext cx="2898550" cy="215444"/>
          </a:xfrm>
          <a:prstGeom prst="rect">
            <a:avLst/>
          </a:prstGeom>
          <a:noFill/>
        </p:spPr>
        <p:txBody>
          <a:bodyPr wrap="none" rtlCol="0">
            <a:spAutoFit/>
          </a:bodyPr>
          <a:lstStyle/>
          <a:p>
            <a:r>
              <a:rPr kumimoji="1" lang="en-US" altLang="zh-CN" sz="800" b="1" dirty="0"/>
              <a:t>[1] </a:t>
            </a:r>
            <a:r>
              <a:rPr kumimoji="1" lang="en" altLang="zh-CN" sz="800" b="1" dirty="0"/>
              <a:t>Denoising Diffusion Probabilistic Models. NeurIPS2020</a:t>
            </a:r>
            <a:endParaRPr kumimoji="1" lang="zh-CN" altLang="en-US" sz="800" b="1" dirty="0"/>
          </a:p>
        </p:txBody>
      </p:sp>
      <p:pic>
        <p:nvPicPr>
          <p:cNvPr id="5" name="图片 4">
            <a:extLst>
              <a:ext uri="{FF2B5EF4-FFF2-40B4-BE49-F238E27FC236}">
                <a16:creationId xmlns:a16="http://schemas.microsoft.com/office/drawing/2014/main" id="{3A7FE7E5-1EBE-73AC-89AE-D517D04641F3}"/>
              </a:ext>
            </a:extLst>
          </p:cNvPr>
          <p:cNvPicPr>
            <a:picLocks noChangeAspect="1"/>
          </p:cNvPicPr>
          <p:nvPr/>
        </p:nvPicPr>
        <p:blipFill>
          <a:blip r:embed="rId4"/>
          <a:stretch>
            <a:fillRect/>
          </a:stretch>
        </p:blipFill>
        <p:spPr>
          <a:xfrm>
            <a:off x="2209800" y="3937703"/>
            <a:ext cx="7772400" cy="1414301"/>
          </a:xfrm>
          <a:prstGeom prst="rect">
            <a:avLst/>
          </a:prstGeom>
        </p:spPr>
      </p:pic>
      <p:sp>
        <p:nvSpPr>
          <p:cNvPr id="6" name="文本框 5">
            <a:extLst>
              <a:ext uri="{FF2B5EF4-FFF2-40B4-BE49-F238E27FC236}">
                <a16:creationId xmlns:a16="http://schemas.microsoft.com/office/drawing/2014/main" id="{EA3526AB-8B2C-C4AC-C866-EBA8B2230BF5}"/>
              </a:ext>
            </a:extLst>
          </p:cNvPr>
          <p:cNvSpPr txBox="1"/>
          <p:nvPr/>
        </p:nvSpPr>
        <p:spPr>
          <a:xfrm>
            <a:off x="9656470" y="4103317"/>
            <a:ext cx="325730" cy="246221"/>
          </a:xfrm>
          <a:prstGeom prst="rect">
            <a:avLst/>
          </a:prstGeom>
          <a:noFill/>
        </p:spPr>
        <p:txBody>
          <a:bodyPr wrap="none" rtlCol="0">
            <a:spAutoFit/>
          </a:bodyPr>
          <a:lstStyle/>
          <a:p>
            <a:r>
              <a:rPr kumimoji="1" lang="en-US" altLang="zh-CN" sz="1000" dirty="0"/>
              <a:t>[1]</a:t>
            </a:r>
            <a:endParaRPr kumimoji="1" lang="zh-CN" altLang="en-US" sz="1000" dirty="0"/>
          </a:p>
        </p:txBody>
      </p:sp>
      <p:sp>
        <p:nvSpPr>
          <p:cNvPr id="8" name="文本框 7">
            <a:extLst>
              <a:ext uri="{FF2B5EF4-FFF2-40B4-BE49-F238E27FC236}">
                <a16:creationId xmlns:a16="http://schemas.microsoft.com/office/drawing/2014/main" id="{AB4AC365-7451-F8BF-71C7-19D3452603F8}"/>
              </a:ext>
            </a:extLst>
          </p:cNvPr>
          <p:cNvSpPr txBox="1"/>
          <p:nvPr/>
        </p:nvSpPr>
        <p:spPr>
          <a:xfrm>
            <a:off x="1656118" y="5516050"/>
            <a:ext cx="8879764" cy="615553"/>
          </a:xfrm>
          <a:prstGeom prst="rect">
            <a:avLst/>
          </a:prstGeom>
          <a:noFill/>
        </p:spPr>
        <p:txBody>
          <a:bodyPr wrap="square">
            <a:spAutoFit/>
          </a:bodyPr>
          <a:lstStyle/>
          <a:p>
            <a:r>
              <a:rPr lang="en" altLang="zh-CN" b="1" i="0" dirty="0">
                <a:effectLst/>
                <a:latin typeface="arial" panose="020B0604020202020204" pitchFamily="34" charset="0"/>
              </a:rPr>
              <a:t>Unconditional image generation</a:t>
            </a:r>
          </a:p>
          <a:p>
            <a:pPr marL="742950" lvl="1" indent="-285750">
              <a:buFont typeface="Arial" panose="020B0604020202020204" pitchFamily="34" charset="0"/>
              <a:buChar char="•"/>
            </a:pPr>
            <a:r>
              <a:rPr lang="en" altLang="zh-CN" sz="1600" b="0" i="0" dirty="0">
                <a:effectLst/>
                <a:latin typeface="arial" panose="020B0604020202020204" pitchFamily="34" charset="0"/>
              </a:rPr>
              <a:t>generating images with no condition in any context (like a prompt text or another image).</a:t>
            </a:r>
          </a:p>
        </p:txBody>
      </p:sp>
      <p:sp>
        <p:nvSpPr>
          <p:cNvPr id="9" name="矩形 8">
            <a:extLst>
              <a:ext uri="{FF2B5EF4-FFF2-40B4-BE49-F238E27FC236}">
                <a16:creationId xmlns:a16="http://schemas.microsoft.com/office/drawing/2014/main" id="{DA5FF50F-09BC-08CF-FFCE-602974BE52E9}"/>
              </a:ext>
            </a:extLst>
          </p:cNvPr>
          <p:cNvSpPr/>
          <p:nvPr/>
        </p:nvSpPr>
        <p:spPr>
          <a:xfrm>
            <a:off x="2333767" y="1043507"/>
            <a:ext cx="3657600" cy="134485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4199156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2825B6F-1651-5969-B965-A82006788A15}"/>
              </a:ext>
            </a:extLst>
          </p:cNvPr>
          <p:cNvSpPr>
            <a:spLocks noGrp="1"/>
          </p:cNvSpPr>
          <p:nvPr>
            <p:ph type="body" sz="quarter" idx="11"/>
          </p:nvPr>
        </p:nvSpPr>
        <p:spPr/>
        <p:txBody>
          <a:bodyPr/>
          <a:lstStyle/>
          <a:p>
            <a:r>
              <a:rPr lang="en" altLang="zh-CN" i="0" dirty="0">
                <a:effectLst/>
                <a:latin typeface="Arial" panose="020B0604020202020204" pitchFamily="34" charset="0"/>
              </a:rPr>
              <a:t>Experiments</a:t>
            </a:r>
            <a:endParaRPr kumimoji="1" lang="zh-CN" altLang="en-US" dirty="0"/>
          </a:p>
        </p:txBody>
      </p:sp>
      <p:pic>
        <p:nvPicPr>
          <p:cNvPr id="3" name="图片 2">
            <a:extLst>
              <a:ext uri="{FF2B5EF4-FFF2-40B4-BE49-F238E27FC236}">
                <a16:creationId xmlns:a16="http://schemas.microsoft.com/office/drawing/2014/main" id="{9B5905BC-6049-1971-4C19-F4A7C71B6236}"/>
              </a:ext>
            </a:extLst>
          </p:cNvPr>
          <p:cNvPicPr>
            <a:picLocks noChangeAspect="1"/>
          </p:cNvPicPr>
          <p:nvPr/>
        </p:nvPicPr>
        <p:blipFill>
          <a:blip r:embed="rId3"/>
          <a:stretch>
            <a:fillRect/>
          </a:stretch>
        </p:blipFill>
        <p:spPr>
          <a:xfrm>
            <a:off x="1760383" y="1311787"/>
            <a:ext cx="8671233" cy="2117213"/>
          </a:xfrm>
          <a:prstGeom prst="rect">
            <a:avLst/>
          </a:prstGeom>
        </p:spPr>
      </p:pic>
      <p:pic>
        <p:nvPicPr>
          <p:cNvPr id="4" name="图片 3">
            <a:extLst>
              <a:ext uri="{FF2B5EF4-FFF2-40B4-BE49-F238E27FC236}">
                <a16:creationId xmlns:a16="http://schemas.microsoft.com/office/drawing/2014/main" id="{2DBFCAEA-A833-D0C9-D9C8-750FBBBCCC55}"/>
              </a:ext>
            </a:extLst>
          </p:cNvPr>
          <p:cNvPicPr>
            <a:picLocks noChangeAspect="1"/>
          </p:cNvPicPr>
          <p:nvPr/>
        </p:nvPicPr>
        <p:blipFill>
          <a:blip r:embed="rId4"/>
          <a:stretch>
            <a:fillRect/>
          </a:stretch>
        </p:blipFill>
        <p:spPr>
          <a:xfrm>
            <a:off x="2116394" y="3754722"/>
            <a:ext cx="8315222" cy="1791491"/>
          </a:xfrm>
          <a:prstGeom prst="rect">
            <a:avLst/>
          </a:prstGeom>
        </p:spPr>
      </p:pic>
    </p:spTree>
    <p:extLst>
      <p:ext uri="{BB962C8B-B14F-4D97-AF65-F5344CB8AC3E}">
        <p14:creationId xmlns:p14="http://schemas.microsoft.com/office/powerpoint/2010/main" val="25088847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ED02E4F-F916-2704-67A1-35D2364E334F}"/>
              </a:ext>
            </a:extLst>
          </p:cNvPr>
          <p:cNvSpPr>
            <a:spLocks noGrp="1"/>
          </p:cNvSpPr>
          <p:nvPr>
            <p:ph type="body" sz="quarter" idx="11"/>
          </p:nvPr>
        </p:nvSpPr>
        <p:spPr/>
        <p:txBody>
          <a:bodyPr/>
          <a:lstStyle/>
          <a:p>
            <a:r>
              <a:rPr kumimoji="1" lang="en-US" altLang="zh-CN" dirty="0"/>
              <a:t>Conclusion</a:t>
            </a:r>
            <a:endParaRPr kumimoji="1" lang="zh-CN" altLang="en-US" dirty="0"/>
          </a:p>
        </p:txBody>
      </p:sp>
      <p:pic>
        <p:nvPicPr>
          <p:cNvPr id="5" name="图片 4">
            <a:extLst>
              <a:ext uri="{FF2B5EF4-FFF2-40B4-BE49-F238E27FC236}">
                <a16:creationId xmlns:a16="http://schemas.microsoft.com/office/drawing/2014/main" id="{F2CD50CC-3D3D-701A-E39D-7BFB7CAE0823}"/>
              </a:ext>
            </a:extLst>
          </p:cNvPr>
          <p:cNvPicPr>
            <a:picLocks noChangeAspect="1"/>
          </p:cNvPicPr>
          <p:nvPr/>
        </p:nvPicPr>
        <p:blipFill>
          <a:blip r:embed="rId3"/>
          <a:stretch>
            <a:fillRect/>
          </a:stretch>
        </p:blipFill>
        <p:spPr>
          <a:xfrm>
            <a:off x="264291" y="1817020"/>
            <a:ext cx="11663417" cy="3223960"/>
          </a:xfrm>
          <a:prstGeom prst="rect">
            <a:avLst/>
          </a:prstGeom>
        </p:spPr>
      </p:pic>
    </p:spTree>
    <p:extLst>
      <p:ext uri="{BB962C8B-B14F-4D97-AF65-F5344CB8AC3E}">
        <p14:creationId xmlns:p14="http://schemas.microsoft.com/office/powerpoint/2010/main" val="3744603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C26F875-3549-A607-2F1B-FAC34340B84C}"/>
              </a:ext>
            </a:extLst>
          </p:cNvPr>
          <p:cNvSpPr>
            <a:spLocks noGrp="1"/>
          </p:cNvSpPr>
          <p:nvPr>
            <p:ph type="body" sz="quarter" idx="11"/>
          </p:nvPr>
        </p:nvSpPr>
        <p:spPr>
          <a:xfrm>
            <a:off x="442912" y="186648"/>
            <a:ext cx="6611031" cy="647700"/>
          </a:xfrm>
        </p:spPr>
        <p:txBody>
          <a:bodyPr/>
          <a:lstStyle/>
          <a:p>
            <a:r>
              <a:rPr kumimoji="1" lang="en-US" altLang="zh-CN" dirty="0"/>
              <a:t>Motivation-</a:t>
            </a:r>
            <a:r>
              <a:rPr kumimoji="1" lang="en-US" altLang="zh-CN" sz="3600" dirty="0">
                <a:latin typeface="Arial" panose="020B0604020202020204" pitchFamily="34" charset="0"/>
                <a:cs typeface="Arial" panose="020B0604020202020204" pitchFamily="34" charset="0"/>
              </a:rPr>
              <a:t> Diffusion</a:t>
            </a:r>
            <a:r>
              <a:rPr kumimoji="1" lang="zh-CN" altLang="en-US" sz="3600" dirty="0">
                <a:latin typeface="Arial" panose="020B0604020202020204" pitchFamily="34" charset="0"/>
                <a:cs typeface="Arial" panose="020B0604020202020204" pitchFamily="34" charset="0"/>
              </a:rPr>
              <a:t> </a:t>
            </a:r>
            <a:r>
              <a:rPr kumimoji="1" lang="en-US" altLang="zh-CN" sz="3600" dirty="0">
                <a:latin typeface="Arial" panose="020B0604020202020204" pitchFamily="34" charset="0"/>
                <a:cs typeface="Arial" panose="020B0604020202020204" pitchFamily="34" charset="0"/>
              </a:rPr>
              <a:t>model</a:t>
            </a:r>
            <a:endParaRPr kumimoji="1"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15FA3813-A09B-4B0F-4B9C-3C814204A08D}"/>
                  </a:ext>
                </a:extLst>
              </p:cNvPr>
              <p:cNvSpPr txBox="1"/>
              <p:nvPr/>
            </p:nvSpPr>
            <p:spPr>
              <a:xfrm>
                <a:off x="894608" y="1781904"/>
                <a:ext cx="10402784" cy="3724096"/>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2400" dirty="0" err="1">
                    <a:latin typeface="Arial" panose="020B0604020202020204" pitchFamily="34" charset="0"/>
                    <a:cs typeface="Arial" panose="020B0604020202020204" pitchFamily="34" charset="0"/>
                  </a:rPr>
                  <a:t>Iter</a:t>
                </a:r>
                <a:r>
                  <a:rPr kumimoji="1" lang="en-US" altLang="zh-CN" sz="2400" dirty="0">
                    <a:latin typeface="Arial" panose="020B0604020202020204" pitchFamily="34" charset="0"/>
                    <a:cs typeface="Arial" panose="020B0604020202020204" pitchFamily="34" charset="0"/>
                  </a:rPr>
                  <a:t>-NAR </a:t>
                </a:r>
                <a14:m>
                  <m:oMath xmlns:m="http://schemas.openxmlformats.org/officeDocument/2006/math">
                    <m:r>
                      <a:rPr kumimoji="1" lang="en-US" altLang="zh-CN" sz="2400" i="1" dirty="0" smtClean="0">
                        <a:latin typeface="Cambria Math" panose="02040503050406030204" pitchFamily="18" charset="0"/>
                        <a:cs typeface="Arial" panose="020B0604020202020204" pitchFamily="34" charset="0"/>
                      </a:rPr>
                      <m:t>𝑂</m:t>
                    </m:r>
                    <m:r>
                      <a:rPr kumimoji="1" lang="en-US" altLang="zh-CN" sz="2400" i="1" dirty="0" smtClean="0">
                        <a:latin typeface="Cambria Math" panose="02040503050406030204" pitchFamily="18" charset="0"/>
                        <a:cs typeface="Arial" panose="020B0604020202020204" pitchFamily="34" charset="0"/>
                      </a:rPr>
                      <m:t>(</m:t>
                    </m:r>
                    <m:r>
                      <a:rPr kumimoji="1" lang="en-US" altLang="zh-CN" sz="2400" i="1" dirty="0" smtClean="0">
                        <a:latin typeface="Cambria Math" panose="02040503050406030204" pitchFamily="18" charset="0"/>
                        <a:cs typeface="Arial" panose="020B0604020202020204" pitchFamily="34" charset="0"/>
                      </a:rPr>
                      <m:t>𝑇</m:t>
                    </m:r>
                    <m:r>
                      <a:rPr kumimoji="1" lang="en-US" altLang="zh-CN" sz="2400" i="1" dirty="0" smtClean="0">
                        <a:latin typeface="Cambria Math" panose="02040503050406030204" pitchFamily="18" charset="0"/>
                        <a:cs typeface="Arial" panose="020B0604020202020204" pitchFamily="34" charset="0"/>
                      </a:rPr>
                      <m:t>∗1)=</m:t>
                    </m:r>
                    <m:r>
                      <a:rPr kumimoji="1" lang="en-US" altLang="zh-CN" sz="2400" i="1" dirty="0" smtClean="0">
                        <a:latin typeface="Cambria Math" panose="02040503050406030204" pitchFamily="18" charset="0"/>
                        <a:cs typeface="Arial" panose="020B0604020202020204" pitchFamily="34" charset="0"/>
                      </a:rPr>
                      <m:t>𝑂</m:t>
                    </m:r>
                    <m:r>
                      <a:rPr kumimoji="1" lang="en-US" altLang="zh-CN" sz="2400" i="1" dirty="0" smtClean="0">
                        <a:latin typeface="Cambria Math" panose="02040503050406030204" pitchFamily="18" charset="0"/>
                        <a:cs typeface="Arial" panose="020B0604020202020204" pitchFamily="34" charset="0"/>
                      </a:rPr>
                      <m:t>(1) </m:t>
                    </m:r>
                  </m:oMath>
                </a14:m>
                <a:r>
                  <a:rPr kumimoji="1" lang="en-US" altLang="zh-CN" sz="2400" dirty="0">
                    <a:latin typeface="Arial" panose="020B0604020202020204" pitchFamily="34" charset="0"/>
                    <a:cs typeface="Arial" panose="020B0604020202020204" pitchFamily="34" charset="0"/>
                  </a:rPr>
                  <a:t>vs AR </a:t>
                </a:r>
                <a14:m>
                  <m:oMath xmlns:m="http://schemas.openxmlformats.org/officeDocument/2006/math">
                    <m:r>
                      <a:rPr kumimoji="1" lang="en-US" altLang="zh-CN" sz="2400" i="1" dirty="0" smtClean="0">
                        <a:latin typeface="Cambria Math" panose="02040503050406030204" pitchFamily="18" charset="0"/>
                        <a:cs typeface="Arial" panose="020B0604020202020204" pitchFamily="34" charset="0"/>
                      </a:rPr>
                      <m:t>𝑂</m:t>
                    </m:r>
                    <m:d>
                      <m:dPr>
                        <m:ctrlPr>
                          <a:rPr kumimoji="1" lang="en-US" altLang="zh-CN" sz="2400" i="1" dirty="0" smtClean="0">
                            <a:latin typeface="Cambria Math" panose="02040503050406030204" pitchFamily="18" charset="0"/>
                            <a:cs typeface="Arial" panose="020B0604020202020204" pitchFamily="34" charset="0"/>
                          </a:rPr>
                        </m:ctrlPr>
                      </m:dPr>
                      <m:e>
                        <m:r>
                          <a:rPr kumimoji="1" lang="en-US" altLang="zh-CN" sz="2400" i="1" dirty="0" smtClean="0">
                            <a:latin typeface="Cambria Math" panose="02040503050406030204" pitchFamily="18" charset="0"/>
                            <a:cs typeface="Arial" panose="020B0604020202020204" pitchFamily="34" charset="0"/>
                          </a:rPr>
                          <m:t>𝑛</m:t>
                        </m:r>
                      </m:e>
                    </m:d>
                  </m:oMath>
                </a14:m>
                <a:endParaRPr kumimoji="1" lang="en-US" altLang="zh-CN" sz="2400" dirty="0">
                  <a:latin typeface="Arial" panose="020B0604020202020204" pitchFamily="34" charset="0"/>
                  <a:cs typeface="Arial" panose="020B0604020202020204" pitchFamily="34" charset="0"/>
                </a:endParaRPr>
              </a:p>
              <a:p>
                <a:endParaRPr kumimoji="1" lang="en-US" altLang="zh-CN"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 altLang="zh-CN" sz="2400" dirty="0">
                    <a:latin typeface="Arial" panose="020B0604020202020204" pitchFamily="34" charset="0"/>
                  </a:rPr>
                  <a:t>A</a:t>
                </a:r>
                <a:r>
                  <a:rPr lang="en" altLang="zh-CN" sz="2400" b="0" i="0" dirty="0">
                    <a:effectLst/>
                    <a:latin typeface="Arial" panose="020B0604020202020204" pitchFamily="34" charset="0"/>
                  </a:rPr>
                  <a:t> particularly simple neural network parameterization (when using Gaussian noise) </a:t>
                </a:r>
                <a:r>
                  <a:rPr lang="en-US" altLang="zh-CN" sz="2400" b="0" i="0" baseline="30000" dirty="0">
                    <a:effectLst/>
                    <a:latin typeface="Arial" panose="020B0604020202020204" pitchFamily="34" charset="0"/>
                  </a:rPr>
                  <a:t>[1]</a:t>
                </a:r>
                <a:endParaRPr lang="en" altLang="zh-CN" sz="2400" b="0" i="0" dirty="0">
                  <a:effectLst/>
                  <a:latin typeface="Arial" panose="020B0604020202020204" pitchFamily="34" charset="0"/>
                </a:endParaRPr>
              </a:p>
              <a:p>
                <a:pPr marL="342900" indent="-342900">
                  <a:buFont typeface="Arial" panose="020B0604020202020204" pitchFamily="34" charset="0"/>
                  <a:buChar char="•"/>
                </a:pPr>
                <a:endParaRPr lang="en" altLang="zh-CN" sz="2400" dirty="0">
                  <a:latin typeface="Arial" panose="020B0604020202020204" pitchFamily="34" charset="0"/>
                </a:endParaRPr>
              </a:p>
              <a:p>
                <a:pPr marL="342900" indent="-342900">
                  <a:buFont typeface="Arial" panose="020B0604020202020204" pitchFamily="34" charset="0"/>
                  <a:buChar char="•"/>
                </a:pPr>
                <a:r>
                  <a:rPr lang="en" altLang="zh-CN" sz="2400" dirty="0">
                    <a:latin typeface="Arial" panose="020B0604020202020204" pitchFamily="34" charset="0"/>
                  </a:rPr>
                  <a:t>Training is theoretically equivalent to sampling</a:t>
                </a:r>
                <a:r>
                  <a:rPr lang="en" altLang="zh-CN" sz="2400" baseline="30000" dirty="0">
                    <a:latin typeface="Arial" panose="020B0604020202020204" pitchFamily="34" charset="0"/>
                  </a:rPr>
                  <a:t>[1]</a:t>
                </a:r>
                <a:endParaRPr lang="en" altLang="zh-CN" sz="2400" dirty="0">
                  <a:latin typeface="Arial" panose="020B0604020202020204" pitchFamily="34" charset="0"/>
                </a:endParaRPr>
              </a:p>
              <a:p>
                <a:pPr marL="342900" indent="-342900">
                  <a:buFont typeface="Arial" panose="020B0604020202020204" pitchFamily="34" charset="0"/>
                  <a:buChar char="•"/>
                </a:pPr>
                <a:endParaRPr lang="en" altLang="zh-CN" sz="2400" b="0" i="0" dirty="0">
                  <a:effectLst/>
                  <a:latin typeface="Arial" panose="020B0604020202020204" pitchFamily="34" charset="0"/>
                </a:endParaRPr>
              </a:p>
              <a:p>
                <a:pPr marL="342900" indent="-342900">
                  <a:buFont typeface="Arial" panose="020B0604020202020204" pitchFamily="34" charset="0"/>
                  <a:buChar char="•"/>
                </a:pPr>
                <a:r>
                  <a:rPr lang="en" altLang="zh-CN" sz="2400" b="0" i="0" dirty="0">
                    <a:effectLst/>
                    <a:latin typeface="Arial" panose="020B0604020202020204" pitchFamily="34" charset="0"/>
                  </a:rPr>
                  <a:t>Solve the necessary data distillation problem in NAR</a:t>
                </a:r>
              </a:p>
              <a:p>
                <a:pPr marL="342900" indent="-342900">
                  <a:buFont typeface="Arial" panose="020B0604020202020204" pitchFamily="34" charset="0"/>
                  <a:buChar char="•"/>
                </a:pPr>
                <a:endParaRPr lang="en-US" altLang="zh-CN" sz="2400" dirty="0">
                  <a:latin typeface="Arial" panose="020B0604020202020204" pitchFamily="34" charset="0"/>
                </a:endParaRPr>
              </a:p>
              <a:p>
                <a:pPr marL="342900" indent="-342900">
                  <a:buFont typeface="Arial" panose="020B0604020202020204" pitchFamily="34" charset="0"/>
                  <a:buChar char="•"/>
                </a:pPr>
                <a:r>
                  <a:rPr lang="en-US" altLang="zh-CN" sz="2400" dirty="0">
                    <a:latin typeface="Arial" panose="020B0604020202020204" pitchFamily="34" charset="0"/>
                  </a:rPr>
                  <a:t>W</a:t>
                </a:r>
                <a:r>
                  <a:rPr lang="en-US" altLang="zh-CN" sz="2400" b="0" i="0" dirty="0">
                    <a:effectLst/>
                    <a:latin typeface="Arial" panose="020B0604020202020204" pitchFamily="34" charset="0"/>
                  </a:rPr>
                  <a:t>ell-performed</a:t>
                </a:r>
                <a:r>
                  <a:rPr lang="zh-CN" altLang="en-US" sz="2400" b="0" i="0" dirty="0">
                    <a:effectLst/>
                    <a:latin typeface="Arial" panose="020B0604020202020204" pitchFamily="34" charset="0"/>
                  </a:rPr>
                  <a:t> </a:t>
                </a:r>
                <a:r>
                  <a:rPr lang="en-US" altLang="zh-CN" sz="2400" b="0" i="0" dirty="0">
                    <a:effectLst/>
                    <a:latin typeface="Arial" panose="020B0604020202020204" pitchFamily="34" charset="0"/>
                  </a:rPr>
                  <a:t>in</a:t>
                </a:r>
                <a:r>
                  <a:rPr lang="zh-CN" altLang="en-US" sz="2400" b="0" i="0" dirty="0">
                    <a:effectLst/>
                    <a:latin typeface="Arial" panose="020B0604020202020204" pitchFamily="34" charset="0"/>
                  </a:rPr>
                  <a:t> </a:t>
                </a:r>
                <a:r>
                  <a:rPr lang="en-US" altLang="zh-CN" sz="2400" dirty="0">
                    <a:latin typeface="Arial" panose="020B0604020202020204" pitchFamily="34" charset="0"/>
                  </a:rPr>
                  <a:t>generation</a:t>
                </a:r>
                <a:endParaRPr lang="en-US" altLang="zh-CN" sz="2400" b="0" i="0" dirty="0">
                  <a:effectLst/>
                  <a:latin typeface="Arial" panose="020B0604020202020204" pitchFamily="34" charset="0"/>
                </a:endParaRPr>
              </a:p>
            </p:txBody>
          </p:sp>
        </mc:Choice>
        <mc:Fallback xmlns="">
          <p:sp>
            <p:nvSpPr>
              <p:cNvPr id="3" name="文本框 2">
                <a:extLst>
                  <a:ext uri="{FF2B5EF4-FFF2-40B4-BE49-F238E27FC236}">
                    <a16:creationId xmlns:a16="http://schemas.microsoft.com/office/drawing/2014/main" id="{15FA3813-A09B-4B0F-4B9C-3C814204A08D}"/>
                  </a:ext>
                </a:extLst>
              </p:cNvPr>
              <p:cNvSpPr txBox="1">
                <a:spLocks noRot="1" noChangeAspect="1" noMove="1" noResize="1" noEditPoints="1" noAdjustHandles="1" noChangeArrowheads="1" noChangeShapeType="1" noTextEdit="1"/>
              </p:cNvSpPr>
              <p:nvPr/>
            </p:nvSpPr>
            <p:spPr>
              <a:xfrm>
                <a:off x="894608" y="1781904"/>
                <a:ext cx="10402784" cy="3724096"/>
              </a:xfrm>
              <a:prstGeom prst="rect">
                <a:avLst/>
              </a:prstGeom>
              <a:blipFill>
                <a:blip r:embed="rId2"/>
                <a:stretch>
                  <a:fillRect l="-854" t="-1361" b="-27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44142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DA7416A-13E8-BAB1-5533-AD66E80B81BC}"/>
              </a:ext>
            </a:extLst>
          </p:cNvPr>
          <p:cNvSpPr>
            <a:spLocks noGrp="1"/>
          </p:cNvSpPr>
          <p:nvPr>
            <p:ph type="body" sz="quarter" idx="11"/>
          </p:nvPr>
        </p:nvSpPr>
        <p:spPr/>
        <p:txBody>
          <a:bodyPr/>
          <a:lstStyle/>
          <a:p>
            <a:r>
              <a:rPr kumimoji="1" lang="en-US" altLang="zh-CN" dirty="0"/>
              <a:t>Improvements</a:t>
            </a:r>
            <a:endParaRPr kumimoji="1" lang="zh-CN" altLang="en-US" dirty="0"/>
          </a:p>
        </p:txBody>
      </p:sp>
      <p:pic>
        <p:nvPicPr>
          <p:cNvPr id="3" name="图片 2">
            <a:extLst>
              <a:ext uri="{FF2B5EF4-FFF2-40B4-BE49-F238E27FC236}">
                <a16:creationId xmlns:a16="http://schemas.microsoft.com/office/drawing/2014/main" id="{C47F20A6-2311-8F9A-417D-92F55BF19AB3}"/>
              </a:ext>
            </a:extLst>
          </p:cNvPr>
          <p:cNvPicPr>
            <a:picLocks noChangeAspect="1"/>
          </p:cNvPicPr>
          <p:nvPr/>
        </p:nvPicPr>
        <p:blipFill>
          <a:blip r:embed="rId2"/>
          <a:stretch>
            <a:fillRect/>
          </a:stretch>
        </p:blipFill>
        <p:spPr>
          <a:xfrm>
            <a:off x="1664073" y="1666284"/>
            <a:ext cx="8412589" cy="1581454"/>
          </a:xfrm>
          <a:prstGeom prst="rect">
            <a:avLst/>
          </a:prstGeom>
        </p:spPr>
      </p:pic>
      <p:sp>
        <p:nvSpPr>
          <p:cNvPr id="6" name="矩形 5">
            <a:extLst>
              <a:ext uri="{FF2B5EF4-FFF2-40B4-BE49-F238E27FC236}">
                <a16:creationId xmlns:a16="http://schemas.microsoft.com/office/drawing/2014/main" id="{76789215-56EF-79CD-B1CA-DB06F034AC6E}"/>
              </a:ext>
            </a:extLst>
          </p:cNvPr>
          <p:cNvSpPr/>
          <p:nvPr/>
        </p:nvSpPr>
        <p:spPr>
          <a:xfrm>
            <a:off x="3660568" y="2619996"/>
            <a:ext cx="1534886"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3929DBED-5D47-0F8C-AF45-584545C07881}"/>
              </a:ext>
            </a:extLst>
          </p:cNvPr>
          <p:cNvSpPr/>
          <p:nvPr/>
        </p:nvSpPr>
        <p:spPr>
          <a:xfrm>
            <a:off x="7895111" y="2603667"/>
            <a:ext cx="1006928"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1CADF8B-7E1A-F6E4-4B7D-F54EA99A76C4}"/>
                  </a:ext>
                </a:extLst>
              </p:cNvPr>
              <p:cNvSpPr txBox="1"/>
              <p:nvPr/>
            </p:nvSpPr>
            <p:spPr>
              <a:xfrm>
                <a:off x="3898214" y="3758731"/>
                <a:ext cx="1059585" cy="2888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m:t>
                          </m:r>
                          <m:acc>
                            <m:accPr>
                              <m:chr m:val="̃"/>
                              <m:ctrlPr>
                                <a:rPr kumimoji="1" lang="zh-CN" altLang="en-US" i="1" smtClean="0">
                                  <a:latin typeface="Cambria Math" panose="02040503050406030204" pitchFamily="18" charset="0"/>
                                </a:rPr>
                              </m:ctrlPr>
                            </m:accPr>
                            <m:e>
                              <m:r>
                                <a:rPr kumimoji="1" lang="en-US" altLang="zh-CN" b="0" i="1" smtClean="0">
                                  <a:latin typeface="Cambria Math" panose="02040503050406030204" pitchFamily="18" charset="0"/>
                                </a:rPr>
                                <m:t>𝑧</m:t>
                              </m:r>
                            </m:e>
                          </m:acc>
                        </m:e>
                        <m:sub>
                          <m:r>
                            <a:rPr kumimoji="1" lang="en-US" altLang="zh-CN" b="0" i="1" smtClean="0">
                              <a:latin typeface="Cambria Math" panose="02040503050406030204" pitchFamily="18" charset="0"/>
                            </a:rPr>
                            <m:t>0</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acc>
                            <m:accPr>
                              <m:chr m:val="̃"/>
                              <m:ctrlPr>
                                <a:rPr kumimoji="1" lang="en-US" altLang="zh-CN" b="0" i="1" smtClean="0">
                                  <a:latin typeface="Cambria Math" panose="02040503050406030204" pitchFamily="18" charset="0"/>
                                </a:rPr>
                              </m:ctrlPr>
                            </m:accPr>
                            <m:e>
                              <m:r>
                                <a:rPr kumimoji="1" lang="en-US" altLang="zh-CN" b="0" i="1" smtClean="0">
                                  <a:latin typeface="Cambria Math" panose="02040503050406030204" pitchFamily="18" charset="0"/>
                                </a:rPr>
                                <m:t>𝑓</m:t>
                              </m:r>
                            </m:e>
                          </m:acc>
                        </m:e>
                        <m:sub>
                          <m:r>
                            <a:rPr kumimoji="1" lang="en-US" altLang="zh-CN" b="0" i="1" smtClean="0">
                              <a:latin typeface="Cambria Math" panose="02040503050406030204" pitchFamily="18" charset="0"/>
                            </a:rPr>
                            <m:t>𝜃</m:t>
                          </m:r>
                        </m:sub>
                      </m:sSub>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8" name="文本框 7">
                <a:extLst>
                  <a:ext uri="{FF2B5EF4-FFF2-40B4-BE49-F238E27FC236}">
                    <a16:creationId xmlns:a16="http://schemas.microsoft.com/office/drawing/2014/main" id="{91CADF8B-7E1A-F6E4-4B7D-F54EA99A76C4}"/>
                  </a:ext>
                </a:extLst>
              </p:cNvPr>
              <p:cNvSpPr txBox="1">
                <a:spLocks noRot="1" noChangeAspect="1" noMove="1" noResize="1" noEditPoints="1" noAdjustHandles="1" noChangeArrowheads="1" noChangeShapeType="1" noTextEdit="1"/>
              </p:cNvSpPr>
              <p:nvPr/>
            </p:nvSpPr>
            <p:spPr>
              <a:xfrm>
                <a:off x="3898214" y="3758731"/>
                <a:ext cx="1059585" cy="288862"/>
              </a:xfrm>
              <a:prstGeom prst="rect">
                <a:avLst/>
              </a:prstGeom>
              <a:blipFill>
                <a:blip r:embed="rId3"/>
                <a:stretch>
                  <a:fillRect l="-7059" t="-17391" r="-7059" b="-347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3E6F93C6-BC93-49C5-8F6E-160D4FF1CE29}"/>
                  </a:ext>
                </a:extLst>
              </p:cNvPr>
              <p:cNvSpPr txBox="1"/>
              <p:nvPr/>
            </p:nvSpPr>
            <p:spPr>
              <a:xfrm>
                <a:off x="7395095" y="3702475"/>
                <a:ext cx="2006960" cy="4049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kumimoji="1" lang="en-US" altLang="zh-CN" b="0" i="1" smtClean="0">
                              <a:latin typeface="Cambria Math" panose="02040503050406030204" pitchFamily="18" charset="0"/>
                            </a:rPr>
                          </m:ctrlPr>
                        </m:funcPr>
                        <m:fName>
                          <m:r>
                            <m:rPr>
                              <m:sty m:val="p"/>
                            </m:rPr>
                            <a:rPr kumimoji="1" lang="en-US" altLang="zh-CN" b="0" i="0" smtClean="0">
                              <a:latin typeface="Cambria Math" panose="02040503050406030204" pitchFamily="18" charset="0"/>
                            </a:rPr>
                            <m:t>log</m:t>
                          </m:r>
                        </m:fName>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𝑝</m:t>
                              </m:r>
                            </m:e>
                            <m:sub>
                              <m:r>
                                <a:rPr kumimoji="1" lang="en-US" altLang="zh-CN" b="0" i="1" smtClean="0">
                                  <a:latin typeface="Cambria Math" panose="02040503050406030204" pitchFamily="18" charset="0"/>
                                </a:rPr>
                                <m:t>𝜃</m:t>
                              </m:r>
                            </m:sub>
                          </m:sSub>
                        </m:e>
                      </m:func>
                      <m:d>
                        <m:dPr>
                          <m:ctrlPr>
                            <a:rPr kumimoji="1" lang="en-US" altLang="zh-CN" b="0" i="1" smtClean="0">
                              <a:latin typeface="Cambria Math" panose="02040503050406030204" pitchFamily="18" charset="0"/>
                            </a:rPr>
                          </m:ctrlPr>
                        </m:dPr>
                        <m:e>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𝑤</m:t>
                              </m:r>
                            </m:e>
                            <m:sup>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𝑦</m:t>
                              </m:r>
                            </m:sup>
                          </m:sSup>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𝑓</m:t>
                              </m:r>
                            </m:e>
                            <m:sub>
                              <m:r>
                                <a:rPr kumimoji="1" lang="en-US" altLang="zh-CN" b="0" i="1" smtClean="0">
                                  <a:latin typeface="Cambria Math" panose="02040503050406030204" pitchFamily="18" charset="0"/>
                                </a:rPr>
                                <m:t>𝜃</m:t>
                              </m:r>
                            </m:sub>
                          </m:sSub>
                        </m:e>
                      </m:d>
                    </m:oMath>
                  </m:oMathPara>
                </a14:m>
                <a:endParaRPr kumimoji="1" lang="zh-CN" altLang="en-US" dirty="0"/>
              </a:p>
            </p:txBody>
          </p:sp>
        </mc:Choice>
        <mc:Fallback xmlns="">
          <p:sp>
            <p:nvSpPr>
              <p:cNvPr id="14" name="文本框 13">
                <a:extLst>
                  <a:ext uri="{FF2B5EF4-FFF2-40B4-BE49-F238E27FC236}">
                    <a16:creationId xmlns:a16="http://schemas.microsoft.com/office/drawing/2014/main" id="{3E6F93C6-BC93-49C5-8F6E-160D4FF1CE29}"/>
                  </a:ext>
                </a:extLst>
              </p:cNvPr>
              <p:cNvSpPr txBox="1">
                <a:spLocks noRot="1" noChangeAspect="1" noMove="1" noResize="1" noEditPoints="1" noAdjustHandles="1" noChangeArrowheads="1" noChangeShapeType="1" noTextEdit="1"/>
              </p:cNvSpPr>
              <p:nvPr/>
            </p:nvSpPr>
            <p:spPr>
              <a:xfrm>
                <a:off x="7395095" y="3702475"/>
                <a:ext cx="2006960" cy="404983"/>
              </a:xfrm>
              <a:prstGeom prst="rect">
                <a:avLst/>
              </a:prstGeom>
              <a:blipFill>
                <a:blip r:embed="rId4"/>
                <a:stretch>
                  <a:fillRect b="-9091"/>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369E0EA1-8FD5-09A3-DB88-E38A6B535198}"/>
              </a:ext>
            </a:extLst>
          </p:cNvPr>
          <p:cNvSpPr txBox="1"/>
          <p:nvPr/>
        </p:nvSpPr>
        <p:spPr>
          <a:xfrm>
            <a:off x="2090752" y="5417894"/>
            <a:ext cx="3903697" cy="369332"/>
          </a:xfrm>
          <a:prstGeom prst="rect">
            <a:avLst/>
          </a:prstGeom>
          <a:noFill/>
        </p:spPr>
        <p:txBody>
          <a:bodyPr wrap="none" rtlCol="0">
            <a:spAutoFit/>
          </a:bodyPr>
          <a:lstStyle/>
          <a:p>
            <a:r>
              <a:rPr kumimoji="1" lang="en-US" altLang="zh-CN" dirty="0">
                <a:latin typeface="Arial" panose="020B0604020202020204" pitchFamily="34" charset="0"/>
                <a:cs typeface="Arial" panose="020B0604020202020204" pitchFamily="34" charset="0"/>
              </a:rPr>
              <a:t>Clamp</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with</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PDA for code generation</a:t>
            </a:r>
          </a:p>
        </p:txBody>
      </p:sp>
      <p:pic>
        <p:nvPicPr>
          <p:cNvPr id="17" name="图片 16">
            <a:extLst>
              <a:ext uri="{FF2B5EF4-FFF2-40B4-BE49-F238E27FC236}">
                <a16:creationId xmlns:a16="http://schemas.microsoft.com/office/drawing/2014/main" id="{A37E9C51-4A17-40DD-D592-9A8896D099E6}"/>
              </a:ext>
            </a:extLst>
          </p:cNvPr>
          <p:cNvPicPr>
            <a:picLocks noChangeAspect="1"/>
          </p:cNvPicPr>
          <p:nvPr/>
        </p:nvPicPr>
        <p:blipFill>
          <a:blip r:embed="rId5"/>
          <a:stretch>
            <a:fillRect/>
          </a:stretch>
        </p:blipFill>
        <p:spPr>
          <a:xfrm>
            <a:off x="1794701" y="4571695"/>
            <a:ext cx="4495800" cy="304800"/>
          </a:xfrm>
          <a:prstGeom prst="rect">
            <a:avLst/>
          </a:prstGeom>
        </p:spPr>
      </p:pic>
      <p:sp>
        <p:nvSpPr>
          <p:cNvPr id="18" name="下箭头 17">
            <a:extLst>
              <a:ext uri="{FF2B5EF4-FFF2-40B4-BE49-F238E27FC236}">
                <a16:creationId xmlns:a16="http://schemas.microsoft.com/office/drawing/2014/main" id="{4A1B0C79-320B-05C4-E552-C0D7735BB81E}"/>
              </a:ext>
            </a:extLst>
          </p:cNvPr>
          <p:cNvSpPr/>
          <p:nvPr/>
        </p:nvSpPr>
        <p:spPr>
          <a:xfrm>
            <a:off x="3921945" y="5001910"/>
            <a:ext cx="241310" cy="3796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772119EC-BE53-F5D7-CC78-EF5EAA3B82F0}"/>
              </a:ext>
            </a:extLst>
          </p:cNvPr>
          <p:cNvSpPr txBox="1"/>
          <p:nvPr/>
        </p:nvSpPr>
        <p:spPr>
          <a:xfrm>
            <a:off x="4579758" y="3208437"/>
            <a:ext cx="633507" cy="369332"/>
          </a:xfrm>
          <a:prstGeom prst="rect">
            <a:avLst/>
          </a:prstGeom>
          <a:noFill/>
        </p:spPr>
        <p:txBody>
          <a:bodyPr wrap="none" rtlCol="0">
            <a:spAutoFit/>
          </a:bodyPr>
          <a:lstStyle/>
          <a:p>
            <a:r>
              <a:rPr kumimoji="1" lang="en-US" altLang="zh-CN" dirty="0">
                <a:latin typeface="Arial" panose="020B0604020202020204" pitchFamily="34" charset="0"/>
                <a:cs typeface="Arial" panose="020B0604020202020204" pitchFamily="34" charset="0"/>
              </a:rPr>
              <a:t>/add</a:t>
            </a:r>
            <a:endParaRPr kumimoji="1" lang="zh-CN" altLang="en-US" dirty="0">
              <a:latin typeface="Arial" panose="020B0604020202020204" pitchFamily="34" charset="0"/>
              <a:cs typeface="Arial" panose="020B0604020202020204" pitchFamily="34" charset="0"/>
            </a:endParaRPr>
          </a:p>
        </p:txBody>
      </p:sp>
      <p:sp>
        <p:nvSpPr>
          <p:cNvPr id="20" name="下箭头 19">
            <a:extLst>
              <a:ext uri="{FF2B5EF4-FFF2-40B4-BE49-F238E27FC236}">
                <a16:creationId xmlns:a16="http://schemas.microsoft.com/office/drawing/2014/main" id="{37A32770-6A94-192C-A826-FA51334F60C8}"/>
              </a:ext>
            </a:extLst>
          </p:cNvPr>
          <p:cNvSpPr/>
          <p:nvPr/>
        </p:nvSpPr>
        <p:spPr>
          <a:xfrm>
            <a:off x="4307352" y="3254657"/>
            <a:ext cx="241310" cy="3796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下箭头 20">
            <a:extLst>
              <a:ext uri="{FF2B5EF4-FFF2-40B4-BE49-F238E27FC236}">
                <a16:creationId xmlns:a16="http://schemas.microsoft.com/office/drawing/2014/main" id="{A4CC5D84-3C54-FC04-6007-69A860B61979}"/>
              </a:ext>
            </a:extLst>
          </p:cNvPr>
          <p:cNvSpPr/>
          <p:nvPr/>
        </p:nvSpPr>
        <p:spPr>
          <a:xfrm>
            <a:off x="8277920" y="3254656"/>
            <a:ext cx="241310" cy="3796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7146036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A916619-2B76-4F00-E1A6-39D78ADD65A2}"/>
              </a:ext>
            </a:extLst>
          </p:cNvPr>
          <p:cNvSpPr>
            <a:spLocks noGrp="1"/>
          </p:cNvSpPr>
          <p:nvPr>
            <p:ph type="body" sz="quarter" idx="11"/>
          </p:nvPr>
        </p:nvSpPr>
        <p:spPr>
          <a:xfrm>
            <a:off x="442912" y="186648"/>
            <a:ext cx="9678987" cy="647700"/>
          </a:xfrm>
        </p:spPr>
        <p:txBody>
          <a:bodyPr/>
          <a:lstStyle/>
          <a:p>
            <a:r>
              <a:rPr kumimoji="1" lang="en-US" altLang="zh-CN" dirty="0"/>
              <a:t>Experiment results on Question Generation </a:t>
            </a:r>
            <a:endParaRPr kumimoji="1" lang="zh-CN" altLang="en-US" dirty="0"/>
          </a:p>
        </p:txBody>
      </p:sp>
      <mc:AlternateContent xmlns:mc="http://schemas.openxmlformats.org/markup-compatibility/2006" xmlns:a14="http://schemas.microsoft.com/office/drawing/2010/main">
        <mc:Choice Requires="a14">
          <p:graphicFrame>
            <p:nvGraphicFramePr>
              <p:cNvPr id="14" name="表格 3">
                <a:extLst>
                  <a:ext uri="{FF2B5EF4-FFF2-40B4-BE49-F238E27FC236}">
                    <a16:creationId xmlns:a16="http://schemas.microsoft.com/office/drawing/2014/main" id="{7BCB4EB9-C609-BF4F-73F4-6B145690AA6D}"/>
                  </a:ext>
                </a:extLst>
              </p:cNvPr>
              <p:cNvGraphicFramePr>
                <a:graphicFrameLocks noGrp="1"/>
              </p:cNvGraphicFramePr>
              <p:nvPr>
                <p:extLst>
                  <p:ext uri="{D42A27DB-BD31-4B8C-83A1-F6EECF244321}">
                    <p14:modId xmlns:p14="http://schemas.microsoft.com/office/powerpoint/2010/main" val="3012331842"/>
                  </p:ext>
                </p:extLst>
              </p:nvPr>
            </p:nvGraphicFramePr>
            <p:xfrm>
              <a:off x="1143000" y="1828800"/>
              <a:ext cx="9906000" cy="2743200"/>
            </p:xfrm>
            <a:graphic>
              <a:graphicData uri="http://schemas.openxmlformats.org/drawingml/2006/table">
                <a:tbl>
                  <a:tblPr firstRow="1" bandRow="1">
                    <a:tableStyleId>{5C22544A-7EE6-4342-B048-85BDC9FD1C3A}</a:tableStyleId>
                  </a:tblPr>
                  <a:tblGrid>
                    <a:gridCol w="2565400">
                      <a:extLst>
                        <a:ext uri="{9D8B030D-6E8A-4147-A177-3AD203B41FA5}">
                          <a16:colId xmlns:a16="http://schemas.microsoft.com/office/drawing/2014/main" val="2810404922"/>
                        </a:ext>
                      </a:extLst>
                    </a:gridCol>
                    <a:gridCol w="1447800">
                      <a:extLst>
                        <a:ext uri="{9D8B030D-6E8A-4147-A177-3AD203B41FA5}">
                          <a16:colId xmlns:a16="http://schemas.microsoft.com/office/drawing/2014/main" val="867121370"/>
                        </a:ext>
                      </a:extLst>
                    </a:gridCol>
                    <a:gridCol w="1727200">
                      <a:extLst>
                        <a:ext uri="{9D8B030D-6E8A-4147-A177-3AD203B41FA5}">
                          <a16:colId xmlns:a16="http://schemas.microsoft.com/office/drawing/2014/main" val="3340429962"/>
                        </a:ext>
                      </a:extLst>
                    </a:gridCol>
                    <a:gridCol w="1651000">
                      <a:extLst>
                        <a:ext uri="{9D8B030D-6E8A-4147-A177-3AD203B41FA5}">
                          <a16:colId xmlns:a16="http://schemas.microsoft.com/office/drawing/2014/main" val="159105036"/>
                        </a:ext>
                      </a:extLst>
                    </a:gridCol>
                    <a:gridCol w="1333500">
                      <a:extLst>
                        <a:ext uri="{9D8B030D-6E8A-4147-A177-3AD203B41FA5}">
                          <a16:colId xmlns:a16="http://schemas.microsoft.com/office/drawing/2014/main" val="3111770229"/>
                        </a:ext>
                      </a:extLst>
                    </a:gridCol>
                    <a:gridCol w="1181100">
                      <a:extLst>
                        <a:ext uri="{9D8B030D-6E8A-4147-A177-3AD203B41FA5}">
                          <a16:colId xmlns:a16="http://schemas.microsoft.com/office/drawing/2014/main" val="788695257"/>
                        </a:ext>
                      </a:extLst>
                    </a:gridCol>
                  </a:tblGrid>
                  <a:tr h="370840">
                    <a:tc>
                      <a:txBody>
                        <a:bodyPr/>
                        <a:lstStyle/>
                        <a:p>
                          <a:r>
                            <a:rPr lang="en-US" altLang="zh-CN" sz="2400" dirty="0"/>
                            <a:t>Model</a:t>
                          </a:r>
                          <a:endParaRPr lang="zh-CN" altLang="en-US" sz="2400" dirty="0"/>
                        </a:p>
                      </a:txBody>
                      <a:tcPr/>
                    </a:tc>
                    <a:tc>
                      <a:txBody>
                        <a:bodyPr/>
                        <a:lstStyle/>
                        <a:p>
                          <a:r>
                            <a:rPr lang="zh-CN" altLang="en-US" sz="2400"/>
                            <a:t>BLEU</a:t>
                          </a:r>
                          <a:endParaRPr lang="zh-CN" altLang="en-US" sz="2400" dirty="0"/>
                        </a:p>
                      </a:txBody>
                      <a:tcPr/>
                    </a:tc>
                    <a:tc>
                      <a:txBody>
                        <a:bodyPr/>
                        <a:lstStyle/>
                        <a:p>
                          <a:r>
                            <a:rPr lang="zh-CN" altLang="en-US" sz="2400" dirty="0"/>
                            <a:t>ROUGE-L</a:t>
                          </a:r>
                        </a:p>
                      </a:txBody>
                      <a:tcPr/>
                    </a:tc>
                    <a:tc>
                      <a:txBody>
                        <a:bodyPr/>
                        <a:lstStyle/>
                        <a:p>
                          <a:r>
                            <a:rPr lang="en-US" altLang="zh-CN" sz="2400" dirty="0" err="1"/>
                            <a:t>BERTScore</a:t>
                          </a:r>
                          <a:endParaRPr lang="zh-CN" altLang="en-US" sz="2400" dirty="0"/>
                        </a:p>
                      </a:txBody>
                      <a:tcPr/>
                    </a:tc>
                    <a:tc>
                      <a:txBody>
                        <a:bodyPr/>
                        <a:lstStyle/>
                        <a:p>
                          <a:r>
                            <a:rPr lang="zh-CN" altLang="en-US" sz="2400" dirty="0"/>
                            <a:t>dist1</a:t>
                          </a:r>
                        </a:p>
                      </a:txBody>
                      <a:tcPr/>
                    </a:tc>
                    <a:tc>
                      <a:txBody>
                        <a:bodyPr/>
                        <a:lstStyle/>
                        <a:p>
                          <a:r>
                            <a:rPr lang="zh-CN" altLang="en-US" sz="2400" dirty="0"/>
                            <a:t>len</a:t>
                          </a:r>
                        </a:p>
                      </a:txBody>
                      <a:tcPr/>
                    </a:tc>
                    <a:extLst>
                      <a:ext uri="{0D108BD9-81ED-4DB2-BD59-A6C34878D82A}">
                        <a16:rowId xmlns:a16="http://schemas.microsoft.com/office/drawing/2014/main" val="1596488559"/>
                      </a:ext>
                    </a:extLst>
                  </a:tr>
                  <a:tr h="370840">
                    <a:tc>
                      <a:txBody>
                        <a:bodyPr/>
                        <a:lstStyle/>
                        <a:p>
                          <a:r>
                            <a:rPr lang="en-US" altLang="zh-CN" sz="2400" dirty="0" err="1"/>
                            <a:t>DiffuSeq</a:t>
                          </a:r>
                          <a:endParaRPr lang="zh-CN" altLang="en-US" sz="2400" dirty="0"/>
                        </a:p>
                      </a:txBody>
                      <a:tcPr/>
                    </a:tc>
                    <a:tc>
                      <a:txBody>
                        <a:bodyPr/>
                        <a:lstStyle/>
                        <a:p>
                          <a:r>
                            <a:rPr lang="zh-CN" altLang="en-US" sz="2400" dirty="0"/>
                            <a:t>0.1569</a:t>
                          </a:r>
                        </a:p>
                      </a:txBody>
                      <a:tcPr/>
                    </a:tc>
                    <a:tc>
                      <a:txBody>
                        <a:bodyPr/>
                        <a:lstStyle/>
                        <a:p>
                          <a:r>
                            <a:rPr lang="zh-CN" altLang="en-US" sz="2400" dirty="0"/>
                            <a:t>0.3497</a:t>
                          </a:r>
                        </a:p>
                      </a:txBody>
                      <a:tcPr/>
                    </a:tc>
                    <a:tc>
                      <a:txBody>
                        <a:bodyPr/>
                        <a:lstStyle/>
                        <a:p>
                          <a:r>
                            <a:rPr lang="zh-CN" altLang="en-US" sz="2400" dirty="0"/>
                            <a:t>0.5936</a:t>
                          </a:r>
                        </a:p>
                      </a:txBody>
                      <a:tcPr/>
                    </a:tc>
                    <a:tc>
                      <a:txBody>
                        <a:bodyPr/>
                        <a:lstStyle/>
                        <a:p>
                          <a:r>
                            <a:rPr lang="zh-CN" altLang="en-US" sz="2400" dirty="0"/>
                            <a:t>0.9121</a:t>
                          </a:r>
                        </a:p>
                      </a:txBody>
                      <a:tcPr/>
                    </a:tc>
                    <a:tc>
                      <a:txBody>
                        <a:bodyPr/>
                        <a:lstStyle/>
                        <a:p>
                          <a:r>
                            <a:rPr lang="zh-CN" altLang="en-US" sz="2400" dirty="0"/>
                            <a:t>11.26</a:t>
                          </a:r>
                        </a:p>
                      </a:txBody>
                      <a:tcPr/>
                    </a:tc>
                    <a:extLst>
                      <a:ext uri="{0D108BD9-81ED-4DB2-BD59-A6C34878D82A}">
                        <a16:rowId xmlns:a16="http://schemas.microsoft.com/office/drawing/2014/main" val="1649329852"/>
                      </a:ext>
                    </a:extLst>
                  </a:tr>
                  <a:tr h="370840">
                    <a:tc>
                      <a:txBody>
                        <a:bodyPr/>
                        <a:lstStyle/>
                        <a:p>
                          <a:r>
                            <a:rPr lang="en-US" altLang="zh-CN" sz="1800" dirty="0"/>
                            <a:t>Add </a:t>
                          </a:r>
                          <a14:m>
                            <m:oMath xmlns:m="http://schemas.openxmlformats.org/officeDocument/2006/math">
                              <m:sSub>
                                <m:sSubPr>
                                  <m:ctrlPr>
                                    <a:rPr kumimoji="1" lang="en-US" altLang="zh-CN" sz="1800" b="0" i="1" smtClean="0">
                                      <a:latin typeface="Cambria Math" panose="02040503050406030204" pitchFamily="18" charset="0"/>
                                    </a:rPr>
                                  </m:ctrlPr>
                                </m:sSubPr>
                                <m:e>
                                  <m:r>
                                    <a:rPr kumimoji="1" lang="en-US" altLang="zh-CN" sz="1800" b="0" i="1" smtClean="0">
                                      <a:latin typeface="Cambria Math" panose="02040503050406030204" pitchFamily="18" charset="0"/>
                                    </a:rPr>
                                    <m:t>||</m:t>
                                  </m:r>
                                  <m:acc>
                                    <m:accPr>
                                      <m:chr m:val="̃"/>
                                      <m:ctrlPr>
                                        <a:rPr kumimoji="1" lang="zh-CN" altLang="en-US" sz="1800" i="1" smtClean="0">
                                          <a:latin typeface="Cambria Math" panose="02040503050406030204" pitchFamily="18" charset="0"/>
                                        </a:rPr>
                                      </m:ctrlPr>
                                    </m:accPr>
                                    <m:e>
                                      <m:r>
                                        <a:rPr kumimoji="1" lang="en-US" altLang="zh-CN" sz="1800" b="0" i="1" smtClean="0">
                                          <a:latin typeface="Cambria Math" panose="02040503050406030204" pitchFamily="18" charset="0"/>
                                        </a:rPr>
                                        <m:t>𝑧</m:t>
                                      </m:r>
                                    </m:e>
                                  </m:acc>
                                </m:e>
                                <m:sub>
                                  <m:r>
                                    <a:rPr kumimoji="1" lang="en-US" altLang="zh-CN" sz="1800" b="0" i="1" smtClean="0">
                                      <a:latin typeface="Cambria Math" panose="02040503050406030204" pitchFamily="18" charset="0"/>
                                    </a:rPr>
                                    <m:t>0</m:t>
                                  </m:r>
                                </m:sub>
                              </m:sSub>
                              <m:r>
                                <a:rPr kumimoji="1" lang="en-US" altLang="zh-CN" sz="1800" b="0" i="1" smtClean="0">
                                  <a:latin typeface="Cambria Math" panose="02040503050406030204" pitchFamily="18" charset="0"/>
                                </a:rPr>
                                <m:t>−</m:t>
                              </m:r>
                              <m:sSub>
                                <m:sSubPr>
                                  <m:ctrlPr>
                                    <a:rPr kumimoji="1" lang="en-US" altLang="zh-CN" sz="1800" b="0" i="1" smtClean="0">
                                      <a:latin typeface="Cambria Math" panose="02040503050406030204" pitchFamily="18" charset="0"/>
                                    </a:rPr>
                                  </m:ctrlPr>
                                </m:sSubPr>
                                <m:e>
                                  <m:acc>
                                    <m:accPr>
                                      <m:chr m:val="̃"/>
                                      <m:ctrlPr>
                                        <a:rPr kumimoji="1" lang="en-US" altLang="zh-CN" sz="1800" b="0" i="1" smtClean="0">
                                          <a:latin typeface="Cambria Math" panose="02040503050406030204" pitchFamily="18" charset="0"/>
                                        </a:rPr>
                                      </m:ctrlPr>
                                    </m:accPr>
                                    <m:e>
                                      <m:r>
                                        <a:rPr kumimoji="1" lang="en-US" altLang="zh-CN" sz="1800" b="0" i="1" smtClean="0">
                                          <a:latin typeface="Cambria Math" panose="02040503050406030204" pitchFamily="18" charset="0"/>
                                        </a:rPr>
                                        <m:t>𝑓</m:t>
                                      </m:r>
                                    </m:e>
                                  </m:acc>
                                </m:e>
                                <m:sub>
                                  <m:r>
                                    <a:rPr kumimoji="1" lang="en-US" altLang="zh-CN" sz="1800" b="0" i="1" smtClean="0">
                                      <a:latin typeface="Cambria Math" panose="02040503050406030204" pitchFamily="18" charset="0"/>
                                    </a:rPr>
                                    <m:t>𝜃</m:t>
                                  </m:r>
                                </m:sub>
                              </m:sSub>
                              <m:r>
                                <a:rPr kumimoji="1" lang="en-US" altLang="zh-CN" sz="1800" b="0" i="1" smtClean="0">
                                  <a:latin typeface="Cambria Math" panose="02040503050406030204" pitchFamily="18" charset="0"/>
                                </a:rPr>
                                <m:t>||</m:t>
                              </m:r>
                            </m:oMath>
                          </a14:m>
                          <a:r>
                            <a:rPr lang="en-US" altLang="zh-CN" sz="1800" dirty="0"/>
                            <a:t> (v-1)</a:t>
                          </a:r>
                          <a:endParaRPr lang="zh-CN" alt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t>0.1554</a:t>
                          </a:r>
                        </a:p>
                      </a:txBody>
                      <a:tcPr/>
                    </a:tc>
                    <a:tc>
                      <a:txBody>
                        <a:bodyPr/>
                        <a:lstStyle/>
                        <a:p>
                          <a:r>
                            <a:rPr lang="zh-CN" altLang="en-US" sz="2400" dirty="0"/>
                            <a:t>0.3527</a:t>
                          </a:r>
                        </a:p>
                      </a:txBody>
                      <a:tcPr/>
                    </a:tc>
                    <a:tc>
                      <a:txBody>
                        <a:bodyPr/>
                        <a:lstStyle/>
                        <a:p>
                          <a:r>
                            <a:rPr lang="zh-CN" altLang="en-US" sz="2400" dirty="0"/>
                            <a:t>0.5995</a:t>
                          </a:r>
                        </a:p>
                      </a:txBody>
                      <a:tcPr/>
                    </a:tc>
                    <a:tc>
                      <a:txBody>
                        <a:bodyPr/>
                        <a:lstStyle/>
                        <a:p>
                          <a:r>
                            <a:rPr lang="zh-CN" altLang="en-US" sz="2400" dirty="0"/>
                            <a:t>0.9152</a:t>
                          </a:r>
                        </a:p>
                      </a:txBody>
                      <a:tcPr/>
                    </a:tc>
                    <a:tc>
                      <a:txBody>
                        <a:bodyPr/>
                        <a:lstStyle/>
                        <a:p>
                          <a:r>
                            <a:rPr lang="zh-CN" altLang="en-US" sz="2400" dirty="0"/>
                            <a:t>11.34</a:t>
                          </a:r>
                        </a:p>
                      </a:txBody>
                      <a:tcPr/>
                    </a:tc>
                    <a:extLst>
                      <a:ext uri="{0D108BD9-81ED-4DB2-BD59-A6C34878D82A}">
                        <a16:rowId xmlns:a16="http://schemas.microsoft.com/office/drawing/2014/main" val="2242050239"/>
                      </a:ext>
                    </a:extLst>
                  </a:tr>
                  <a:tr h="370840">
                    <a:tc>
                      <a:txBody>
                        <a:bodyPr/>
                        <a:lstStyle/>
                        <a:p>
                          <a:r>
                            <a:rPr lang="en-US" altLang="zh-CN" sz="1800" dirty="0"/>
                            <a:t>Add </a:t>
                          </a:r>
                          <a14:m>
                            <m:oMath xmlns:m="http://schemas.openxmlformats.org/officeDocument/2006/math">
                              <m:sSub>
                                <m:sSubPr>
                                  <m:ctrlPr>
                                    <a:rPr kumimoji="1" lang="en-US" altLang="zh-CN" sz="1800" b="0" i="1" smtClean="0">
                                      <a:latin typeface="Cambria Math" panose="02040503050406030204" pitchFamily="18" charset="0"/>
                                    </a:rPr>
                                  </m:ctrlPr>
                                </m:sSubPr>
                                <m:e>
                                  <m:r>
                                    <a:rPr kumimoji="1" lang="en-US" altLang="zh-CN" sz="1800" b="0" i="1" smtClean="0">
                                      <a:latin typeface="Cambria Math" panose="02040503050406030204" pitchFamily="18" charset="0"/>
                                    </a:rPr>
                                    <m:t>||</m:t>
                                  </m:r>
                                  <m:acc>
                                    <m:accPr>
                                      <m:chr m:val="̃"/>
                                      <m:ctrlPr>
                                        <a:rPr kumimoji="1" lang="zh-CN" altLang="en-US" sz="1800" i="1" smtClean="0">
                                          <a:latin typeface="Cambria Math" panose="02040503050406030204" pitchFamily="18" charset="0"/>
                                        </a:rPr>
                                      </m:ctrlPr>
                                    </m:accPr>
                                    <m:e>
                                      <m:r>
                                        <a:rPr kumimoji="1" lang="en-US" altLang="zh-CN" sz="1800" b="0" i="1" smtClean="0">
                                          <a:latin typeface="Cambria Math" panose="02040503050406030204" pitchFamily="18" charset="0"/>
                                        </a:rPr>
                                        <m:t>𝑧</m:t>
                                      </m:r>
                                    </m:e>
                                  </m:acc>
                                </m:e>
                                <m:sub>
                                  <m:r>
                                    <a:rPr kumimoji="1" lang="en-US" altLang="zh-CN" sz="1800" b="0" i="1" smtClean="0">
                                      <a:latin typeface="Cambria Math" panose="02040503050406030204" pitchFamily="18" charset="0"/>
                                    </a:rPr>
                                    <m:t>0</m:t>
                                  </m:r>
                                </m:sub>
                              </m:sSub>
                              <m:r>
                                <a:rPr kumimoji="1" lang="en-US" altLang="zh-CN" sz="1800" b="0" i="1" smtClean="0">
                                  <a:latin typeface="Cambria Math" panose="02040503050406030204" pitchFamily="18" charset="0"/>
                                </a:rPr>
                                <m:t>−</m:t>
                              </m:r>
                              <m:sSub>
                                <m:sSubPr>
                                  <m:ctrlPr>
                                    <a:rPr kumimoji="1" lang="en-US" altLang="zh-CN" sz="1800" b="0" i="1" smtClean="0">
                                      <a:latin typeface="Cambria Math" panose="02040503050406030204" pitchFamily="18" charset="0"/>
                                    </a:rPr>
                                  </m:ctrlPr>
                                </m:sSubPr>
                                <m:e>
                                  <m:acc>
                                    <m:accPr>
                                      <m:chr m:val="̃"/>
                                      <m:ctrlPr>
                                        <a:rPr kumimoji="1" lang="en-US" altLang="zh-CN" sz="1800" b="0" i="1" smtClean="0">
                                          <a:latin typeface="Cambria Math" panose="02040503050406030204" pitchFamily="18" charset="0"/>
                                        </a:rPr>
                                      </m:ctrlPr>
                                    </m:accPr>
                                    <m:e>
                                      <m:r>
                                        <a:rPr kumimoji="1" lang="en-US" altLang="zh-CN" sz="1800" b="0" i="1" smtClean="0">
                                          <a:latin typeface="Cambria Math" panose="02040503050406030204" pitchFamily="18" charset="0"/>
                                        </a:rPr>
                                        <m:t>𝑓</m:t>
                                      </m:r>
                                    </m:e>
                                  </m:acc>
                                </m:e>
                                <m:sub>
                                  <m:r>
                                    <a:rPr kumimoji="1" lang="en-US" altLang="zh-CN" sz="1800" b="0" i="1" smtClean="0">
                                      <a:latin typeface="Cambria Math" panose="02040503050406030204" pitchFamily="18" charset="0"/>
                                    </a:rPr>
                                    <m:t>𝜃</m:t>
                                  </m:r>
                                </m:sub>
                              </m:sSub>
                              <m:r>
                                <a:rPr kumimoji="1" lang="en-US" altLang="zh-CN" sz="1800" b="0" i="1" smtClean="0">
                                  <a:latin typeface="Cambria Math" panose="02040503050406030204" pitchFamily="18" charset="0"/>
                                </a:rPr>
                                <m:t>||</m:t>
                              </m:r>
                            </m:oMath>
                          </a14:m>
                          <a:r>
                            <a:rPr lang="en-US" altLang="zh-CN" sz="1800" dirty="0"/>
                            <a:t> (v-2)</a:t>
                          </a:r>
                          <a:endParaRPr lang="zh-CN" altLang="en-US" sz="1800" dirty="0"/>
                        </a:p>
                      </a:txBody>
                      <a:tcPr/>
                    </a:tc>
                    <a:tc>
                      <a:txBody>
                        <a:bodyPr/>
                        <a:lstStyle/>
                        <a:p>
                          <a:r>
                            <a:rPr lang="zh-CN" altLang="en-US" sz="2400" dirty="0"/>
                            <a:t>0.1514</a:t>
                          </a:r>
                        </a:p>
                      </a:txBody>
                      <a:tcPr/>
                    </a:tc>
                    <a:tc>
                      <a:txBody>
                        <a:bodyPr/>
                        <a:lstStyle/>
                        <a:p>
                          <a:r>
                            <a:rPr lang="zh-CN" altLang="en-US" sz="2400" dirty="0"/>
                            <a:t>0.3501</a:t>
                          </a:r>
                        </a:p>
                      </a:txBody>
                      <a:tcPr/>
                    </a:tc>
                    <a:tc>
                      <a:txBody>
                        <a:bodyPr/>
                        <a:lstStyle/>
                        <a:p>
                          <a:r>
                            <a:rPr lang="zh-CN" altLang="en-US" sz="2400" dirty="0"/>
                            <a:t>0.5962</a:t>
                          </a:r>
                        </a:p>
                      </a:txBody>
                      <a:tcPr/>
                    </a:tc>
                    <a:tc>
                      <a:txBody>
                        <a:bodyPr/>
                        <a:lstStyle/>
                        <a:p>
                          <a:r>
                            <a:rPr lang="zh-CN" altLang="en-US" sz="2400"/>
                            <a:t>0.9128</a:t>
                          </a:r>
                          <a:endParaRPr lang="zh-CN" altLang="en-US" sz="2400" dirty="0"/>
                        </a:p>
                      </a:txBody>
                      <a:tcPr/>
                    </a:tc>
                    <a:tc>
                      <a:txBody>
                        <a:bodyPr/>
                        <a:lstStyle/>
                        <a:p>
                          <a:r>
                            <a:rPr lang="zh-CN" altLang="en-US" sz="2400" dirty="0"/>
                            <a:t>11.28</a:t>
                          </a:r>
                        </a:p>
                      </a:txBody>
                      <a:tcPr/>
                    </a:tc>
                    <a:extLst>
                      <a:ext uri="{0D108BD9-81ED-4DB2-BD59-A6C34878D82A}">
                        <a16:rowId xmlns:a16="http://schemas.microsoft.com/office/drawing/2014/main" val="3754435407"/>
                      </a:ext>
                    </a:extLst>
                  </a:tr>
                  <a:tr h="3886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t>Add </a:t>
                          </a:r>
                          <a14:m>
                            <m:oMath xmlns:m="http://schemas.openxmlformats.org/officeDocument/2006/math">
                              <m:sSub>
                                <m:sSubPr>
                                  <m:ctrlPr>
                                    <a:rPr kumimoji="1" lang="en-US" altLang="zh-CN" sz="1800" b="0" i="1" smtClean="0">
                                      <a:latin typeface="Cambria Math" panose="02040503050406030204" pitchFamily="18" charset="0"/>
                                    </a:rPr>
                                  </m:ctrlPr>
                                </m:sSubPr>
                                <m:e>
                                  <m:r>
                                    <a:rPr kumimoji="1" lang="en-US" altLang="zh-CN" sz="1800" b="0" i="1" smtClean="0">
                                      <a:latin typeface="Cambria Math" panose="02040503050406030204" pitchFamily="18" charset="0"/>
                                    </a:rPr>
                                    <m:t>||</m:t>
                                  </m:r>
                                  <m:acc>
                                    <m:accPr>
                                      <m:chr m:val="̃"/>
                                      <m:ctrlPr>
                                        <a:rPr kumimoji="1" lang="zh-CN" altLang="en-US" sz="1800" i="1" smtClean="0">
                                          <a:latin typeface="Cambria Math" panose="02040503050406030204" pitchFamily="18" charset="0"/>
                                        </a:rPr>
                                      </m:ctrlPr>
                                    </m:accPr>
                                    <m:e>
                                      <m:r>
                                        <a:rPr kumimoji="1" lang="en-US" altLang="zh-CN" sz="1800" b="0" i="1" smtClean="0">
                                          <a:latin typeface="Cambria Math" panose="02040503050406030204" pitchFamily="18" charset="0"/>
                                        </a:rPr>
                                        <m:t>𝑧</m:t>
                                      </m:r>
                                    </m:e>
                                  </m:acc>
                                </m:e>
                                <m:sub>
                                  <m:r>
                                    <a:rPr kumimoji="1" lang="en-US" altLang="zh-CN" sz="1800" b="0" i="1" smtClean="0">
                                      <a:latin typeface="Cambria Math" panose="02040503050406030204" pitchFamily="18" charset="0"/>
                                    </a:rPr>
                                    <m:t>0</m:t>
                                  </m:r>
                                </m:sub>
                              </m:sSub>
                              <m:r>
                                <a:rPr kumimoji="1" lang="en-US" altLang="zh-CN" sz="1800" b="0" i="1" smtClean="0">
                                  <a:latin typeface="Cambria Math" panose="02040503050406030204" pitchFamily="18" charset="0"/>
                                </a:rPr>
                                <m:t>−</m:t>
                              </m:r>
                              <m:sSub>
                                <m:sSubPr>
                                  <m:ctrlPr>
                                    <a:rPr kumimoji="1" lang="en-US" altLang="zh-CN" sz="1800" b="0" i="1" smtClean="0">
                                      <a:latin typeface="Cambria Math" panose="02040503050406030204" pitchFamily="18" charset="0"/>
                                    </a:rPr>
                                  </m:ctrlPr>
                                </m:sSubPr>
                                <m:e>
                                  <m:acc>
                                    <m:accPr>
                                      <m:chr m:val="̃"/>
                                      <m:ctrlPr>
                                        <a:rPr kumimoji="1" lang="en-US" altLang="zh-CN" sz="1800" b="0" i="1" smtClean="0">
                                          <a:latin typeface="Cambria Math" panose="02040503050406030204" pitchFamily="18" charset="0"/>
                                        </a:rPr>
                                      </m:ctrlPr>
                                    </m:accPr>
                                    <m:e>
                                      <m:r>
                                        <a:rPr kumimoji="1" lang="en-US" altLang="zh-CN" sz="1800" b="0" i="1" smtClean="0">
                                          <a:latin typeface="Cambria Math" panose="02040503050406030204" pitchFamily="18" charset="0"/>
                                        </a:rPr>
                                        <m:t>𝑓</m:t>
                                      </m:r>
                                    </m:e>
                                  </m:acc>
                                </m:e>
                                <m:sub>
                                  <m:r>
                                    <a:rPr kumimoji="1" lang="en-US" altLang="zh-CN" sz="1800" b="0" i="1" smtClean="0">
                                      <a:latin typeface="Cambria Math" panose="02040503050406030204" pitchFamily="18" charset="0"/>
                                    </a:rPr>
                                    <m:t>𝜃</m:t>
                                  </m:r>
                                </m:sub>
                              </m:sSub>
                              <m:r>
                                <a:rPr kumimoji="1" lang="en-US" altLang="zh-CN" sz="1800" b="0" i="1" smtClean="0">
                                  <a:latin typeface="Cambria Math" panose="02040503050406030204" pitchFamily="18" charset="0"/>
                                </a:rPr>
                                <m:t>||</m:t>
                              </m:r>
                            </m:oMath>
                          </a14:m>
                          <a:r>
                            <a:rPr lang="en-US" altLang="zh-CN" sz="1800" dirty="0"/>
                            <a:t> (v-3)</a:t>
                          </a:r>
                          <a:endParaRPr lang="zh-CN" altLang="en-US" sz="1800" dirty="0"/>
                        </a:p>
                      </a:txBody>
                      <a:tcPr/>
                    </a:tc>
                    <a:tc>
                      <a:txBody>
                        <a:bodyPr/>
                        <a:lstStyle/>
                        <a:p>
                          <a:r>
                            <a:rPr lang="zh-CN" altLang="en-US" sz="2400" dirty="0"/>
                            <a:t>0.1472</a:t>
                          </a:r>
                        </a:p>
                      </a:txBody>
                      <a:tcPr/>
                    </a:tc>
                    <a:tc>
                      <a:txBody>
                        <a:bodyPr/>
                        <a:lstStyle/>
                        <a:p>
                          <a:r>
                            <a:rPr lang="zh-CN" altLang="en-US" sz="2400" dirty="0"/>
                            <a:t>0.3477</a:t>
                          </a:r>
                        </a:p>
                      </a:txBody>
                      <a:tcPr/>
                    </a:tc>
                    <a:tc>
                      <a:txBody>
                        <a:bodyPr/>
                        <a:lstStyle/>
                        <a:p>
                          <a:r>
                            <a:rPr lang="zh-CN" altLang="en-US" sz="2400" dirty="0"/>
                            <a:t>0.5920</a:t>
                          </a:r>
                        </a:p>
                      </a:txBody>
                      <a:tcPr/>
                    </a:tc>
                    <a:tc>
                      <a:txBody>
                        <a:bodyPr/>
                        <a:lstStyle/>
                        <a:p>
                          <a:r>
                            <a:rPr lang="zh-CN" altLang="en-US" sz="2400" dirty="0"/>
                            <a:t>0.9097</a:t>
                          </a:r>
                        </a:p>
                      </a:txBody>
                      <a:tcPr/>
                    </a:tc>
                    <a:tc>
                      <a:txBody>
                        <a:bodyPr/>
                        <a:lstStyle/>
                        <a:p>
                          <a:r>
                            <a:rPr lang="zh-CN" altLang="en-US" sz="2400" dirty="0"/>
                            <a:t>11.23</a:t>
                          </a:r>
                        </a:p>
                      </a:txBody>
                      <a:tcPr/>
                    </a:tc>
                    <a:extLst>
                      <a:ext uri="{0D108BD9-81ED-4DB2-BD59-A6C34878D82A}">
                        <a16:rowId xmlns:a16="http://schemas.microsoft.com/office/drawing/2014/main" val="84146111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t>Add </a:t>
                          </a:r>
                          <a14:m>
                            <m:oMath xmlns:m="http://schemas.openxmlformats.org/officeDocument/2006/math">
                              <m:sSub>
                                <m:sSubPr>
                                  <m:ctrlPr>
                                    <a:rPr kumimoji="1" lang="en-US" altLang="zh-CN" sz="1800" b="0" i="1" smtClean="0">
                                      <a:latin typeface="Cambria Math" panose="02040503050406030204" pitchFamily="18" charset="0"/>
                                    </a:rPr>
                                  </m:ctrlPr>
                                </m:sSubPr>
                                <m:e>
                                  <m:r>
                                    <a:rPr kumimoji="1" lang="en-US" altLang="zh-CN" sz="1800" b="0" i="1" smtClean="0">
                                      <a:latin typeface="Cambria Math" panose="02040503050406030204" pitchFamily="18" charset="0"/>
                                    </a:rPr>
                                    <m:t>||</m:t>
                                  </m:r>
                                  <m:acc>
                                    <m:accPr>
                                      <m:chr m:val="̃"/>
                                      <m:ctrlPr>
                                        <a:rPr kumimoji="1" lang="zh-CN" altLang="en-US" sz="1800" i="1" smtClean="0">
                                          <a:latin typeface="Cambria Math" panose="02040503050406030204" pitchFamily="18" charset="0"/>
                                        </a:rPr>
                                      </m:ctrlPr>
                                    </m:accPr>
                                    <m:e>
                                      <m:r>
                                        <a:rPr kumimoji="1" lang="en-US" altLang="zh-CN" sz="1800" b="0" i="1" smtClean="0">
                                          <a:latin typeface="Cambria Math" panose="02040503050406030204" pitchFamily="18" charset="0"/>
                                        </a:rPr>
                                        <m:t>𝑧</m:t>
                                      </m:r>
                                    </m:e>
                                  </m:acc>
                                </m:e>
                                <m:sub>
                                  <m:r>
                                    <a:rPr kumimoji="1" lang="en-US" altLang="zh-CN" sz="1800" b="0" i="1" smtClean="0">
                                      <a:latin typeface="Cambria Math" panose="02040503050406030204" pitchFamily="18" charset="0"/>
                                    </a:rPr>
                                    <m:t>0</m:t>
                                  </m:r>
                                </m:sub>
                              </m:sSub>
                              <m:r>
                                <a:rPr kumimoji="1" lang="en-US" altLang="zh-CN" sz="1800" b="0" i="1" smtClean="0">
                                  <a:latin typeface="Cambria Math" panose="02040503050406030204" pitchFamily="18" charset="0"/>
                                </a:rPr>
                                <m:t>−</m:t>
                              </m:r>
                              <m:sSub>
                                <m:sSubPr>
                                  <m:ctrlPr>
                                    <a:rPr kumimoji="1" lang="en-US" altLang="zh-CN" sz="1800" b="0" i="1" smtClean="0">
                                      <a:latin typeface="Cambria Math" panose="02040503050406030204" pitchFamily="18" charset="0"/>
                                    </a:rPr>
                                  </m:ctrlPr>
                                </m:sSubPr>
                                <m:e>
                                  <m:acc>
                                    <m:accPr>
                                      <m:chr m:val="̃"/>
                                      <m:ctrlPr>
                                        <a:rPr kumimoji="1" lang="en-US" altLang="zh-CN" sz="1800" b="0" i="1" smtClean="0">
                                          <a:latin typeface="Cambria Math" panose="02040503050406030204" pitchFamily="18" charset="0"/>
                                        </a:rPr>
                                      </m:ctrlPr>
                                    </m:accPr>
                                    <m:e>
                                      <m:r>
                                        <a:rPr kumimoji="1" lang="en-US" altLang="zh-CN" sz="1800" b="0" i="1" smtClean="0">
                                          <a:latin typeface="Cambria Math" panose="02040503050406030204" pitchFamily="18" charset="0"/>
                                        </a:rPr>
                                        <m:t>𝑓</m:t>
                                      </m:r>
                                    </m:e>
                                  </m:acc>
                                </m:e>
                                <m:sub>
                                  <m:r>
                                    <a:rPr kumimoji="1" lang="en-US" altLang="zh-CN" sz="1800" b="0" i="1" smtClean="0">
                                      <a:latin typeface="Cambria Math" panose="02040503050406030204" pitchFamily="18" charset="0"/>
                                    </a:rPr>
                                    <m:t>𝜃</m:t>
                                  </m:r>
                                </m:sub>
                              </m:sSub>
                              <m:r>
                                <a:rPr kumimoji="1" lang="en-US" altLang="zh-CN" sz="1800" b="0" i="1" smtClean="0">
                                  <a:latin typeface="Cambria Math" panose="02040503050406030204" pitchFamily="18" charset="0"/>
                                </a:rPr>
                                <m:t>||</m:t>
                              </m:r>
                            </m:oMath>
                          </a14:m>
                          <a:r>
                            <a:rPr lang="en-US" altLang="zh-CN" sz="1800" dirty="0"/>
                            <a:t> (v-4)</a:t>
                          </a:r>
                          <a:endParaRPr lang="zh-CN" altLang="en-US" sz="1800" dirty="0"/>
                        </a:p>
                      </a:txBody>
                      <a:tcPr/>
                    </a:tc>
                    <a:tc>
                      <a:txBody>
                        <a:bodyPr/>
                        <a:lstStyle/>
                        <a:p>
                          <a:r>
                            <a:rPr lang="zh-CN" altLang="en-US" sz="2400" dirty="0"/>
                            <a:t>0.1414</a:t>
                          </a:r>
                        </a:p>
                      </a:txBody>
                      <a:tcPr/>
                    </a:tc>
                    <a:tc>
                      <a:txBody>
                        <a:bodyPr/>
                        <a:lstStyle/>
                        <a:p>
                          <a:r>
                            <a:rPr lang="zh-CN" altLang="en-US" sz="2400" dirty="0"/>
                            <a:t>0.3431</a:t>
                          </a:r>
                        </a:p>
                      </a:txBody>
                      <a:tcPr/>
                    </a:tc>
                    <a:tc>
                      <a:txBody>
                        <a:bodyPr/>
                        <a:lstStyle/>
                        <a:p>
                          <a:r>
                            <a:rPr lang="zh-CN" altLang="en-US" sz="2400" dirty="0"/>
                            <a:t>0.5865</a:t>
                          </a:r>
                        </a:p>
                      </a:txBody>
                      <a:tcPr/>
                    </a:tc>
                    <a:tc>
                      <a:txBody>
                        <a:bodyPr/>
                        <a:lstStyle/>
                        <a:p>
                          <a:r>
                            <a:rPr lang="zh-CN" altLang="en-US" sz="2400" dirty="0"/>
                            <a:t>0.9071</a:t>
                          </a:r>
                        </a:p>
                      </a:txBody>
                      <a:tcPr/>
                    </a:tc>
                    <a:tc>
                      <a:txBody>
                        <a:bodyPr/>
                        <a:lstStyle/>
                        <a:p>
                          <a:r>
                            <a:rPr lang="zh-CN" altLang="en-US" sz="2400" dirty="0"/>
                            <a:t>11.18</a:t>
                          </a:r>
                        </a:p>
                      </a:txBody>
                      <a:tcPr/>
                    </a:tc>
                    <a:extLst>
                      <a:ext uri="{0D108BD9-81ED-4DB2-BD59-A6C34878D82A}">
                        <a16:rowId xmlns:a16="http://schemas.microsoft.com/office/drawing/2014/main" val="4243494379"/>
                      </a:ext>
                    </a:extLst>
                  </a:tr>
                </a:tbl>
              </a:graphicData>
            </a:graphic>
          </p:graphicFrame>
        </mc:Choice>
        <mc:Fallback xmlns="">
          <p:graphicFrame>
            <p:nvGraphicFramePr>
              <p:cNvPr id="14" name="表格 3">
                <a:extLst>
                  <a:ext uri="{FF2B5EF4-FFF2-40B4-BE49-F238E27FC236}">
                    <a16:creationId xmlns:a16="http://schemas.microsoft.com/office/drawing/2014/main" id="{7BCB4EB9-C609-BF4F-73F4-6B145690AA6D}"/>
                  </a:ext>
                </a:extLst>
              </p:cNvPr>
              <p:cNvGraphicFramePr>
                <a:graphicFrameLocks noGrp="1"/>
              </p:cNvGraphicFramePr>
              <p:nvPr>
                <p:extLst>
                  <p:ext uri="{D42A27DB-BD31-4B8C-83A1-F6EECF244321}">
                    <p14:modId xmlns:p14="http://schemas.microsoft.com/office/powerpoint/2010/main" val="3012331842"/>
                  </p:ext>
                </p:extLst>
              </p:nvPr>
            </p:nvGraphicFramePr>
            <p:xfrm>
              <a:off x="1143000" y="1828800"/>
              <a:ext cx="9906000" cy="2743200"/>
            </p:xfrm>
            <a:graphic>
              <a:graphicData uri="http://schemas.openxmlformats.org/drawingml/2006/table">
                <a:tbl>
                  <a:tblPr firstRow="1" bandRow="1">
                    <a:tableStyleId>{5C22544A-7EE6-4342-B048-85BDC9FD1C3A}</a:tableStyleId>
                  </a:tblPr>
                  <a:tblGrid>
                    <a:gridCol w="2565400">
                      <a:extLst>
                        <a:ext uri="{9D8B030D-6E8A-4147-A177-3AD203B41FA5}">
                          <a16:colId xmlns:a16="http://schemas.microsoft.com/office/drawing/2014/main" val="2810404922"/>
                        </a:ext>
                      </a:extLst>
                    </a:gridCol>
                    <a:gridCol w="1447800">
                      <a:extLst>
                        <a:ext uri="{9D8B030D-6E8A-4147-A177-3AD203B41FA5}">
                          <a16:colId xmlns:a16="http://schemas.microsoft.com/office/drawing/2014/main" val="867121370"/>
                        </a:ext>
                      </a:extLst>
                    </a:gridCol>
                    <a:gridCol w="1727200">
                      <a:extLst>
                        <a:ext uri="{9D8B030D-6E8A-4147-A177-3AD203B41FA5}">
                          <a16:colId xmlns:a16="http://schemas.microsoft.com/office/drawing/2014/main" val="3340429962"/>
                        </a:ext>
                      </a:extLst>
                    </a:gridCol>
                    <a:gridCol w="1651000">
                      <a:extLst>
                        <a:ext uri="{9D8B030D-6E8A-4147-A177-3AD203B41FA5}">
                          <a16:colId xmlns:a16="http://schemas.microsoft.com/office/drawing/2014/main" val="159105036"/>
                        </a:ext>
                      </a:extLst>
                    </a:gridCol>
                    <a:gridCol w="1333500">
                      <a:extLst>
                        <a:ext uri="{9D8B030D-6E8A-4147-A177-3AD203B41FA5}">
                          <a16:colId xmlns:a16="http://schemas.microsoft.com/office/drawing/2014/main" val="3111770229"/>
                        </a:ext>
                      </a:extLst>
                    </a:gridCol>
                    <a:gridCol w="1181100">
                      <a:extLst>
                        <a:ext uri="{9D8B030D-6E8A-4147-A177-3AD203B41FA5}">
                          <a16:colId xmlns:a16="http://schemas.microsoft.com/office/drawing/2014/main" val="788695257"/>
                        </a:ext>
                      </a:extLst>
                    </a:gridCol>
                  </a:tblGrid>
                  <a:tr h="457200">
                    <a:tc>
                      <a:txBody>
                        <a:bodyPr/>
                        <a:lstStyle/>
                        <a:p>
                          <a:r>
                            <a:rPr lang="en-US" altLang="zh-CN" sz="2400" dirty="0"/>
                            <a:t>Model</a:t>
                          </a:r>
                          <a:endParaRPr lang="zh-CN" altLang="en-US" sz="2400" dirty="0"/>
                        </a:p>
                      </a:txBody>
                      <a:tcPr/>
                    </a:tc>
                    <a:tc>
                      <a:txBody>
                        <a:bodyPr/>
                        <a:lstStyle/>
                        <a:p>
                          <a:r>
                            <a:rPr lang="zh-CN" altLang="en-US" sz="2400"/>
                            <a:t>BLEU</a:t>
                          </a:r>
                          <a:endParaRPr lang="zh-CN" altLang="en-US" sz="2400" dirty="0"/>
                        </a:p>
                      </a:txBody>
                      <a:tcPr/>
                    </a:tc>
                    <a:tc>
                      <a:txBody>
                        <a:bodyPr/>
                        <a:lstStyle/>
                        <a:p>
                          <a:r>
                            <a:rPr lang="zh-CN" altLang="en-US" sz="2400" dirty="0"/>
                            <a:t>ROUGE-L</a:t>
                          </a:r>
                        </a:p>
                      </a:txBody>
                      <a:tcPr/>
                    </a:tc>
                    <a:tc>
                      <a:txBody>
                        <a:bodyPr/>
                        <a:lstStyle/>
                        <a:p>
                          <a:r>
                            <a:rPr lang="en-US" altLang="zh-CN" sz="2400" dirty="0" err="1"/>
                            <a:t>BERTScore</a:t>
                          </a:r>
                          <a:endParaRPr lang="zh-CN" altLang="en-US" sz="2400" dirty="0"/>
                        </a:p>
                      </a:txBody>
                      <a:tcPr/>
                    </a:tc>
                    <a:tc>
                      <a:txBody>
                        <a:bodyPr/>
                        <a:lstStyle/>
                        <a:p>
                          <a:r>
                            <a:rPr lang="zh-CN" altLang="en-US" sz="2400" dirty="0"/>
                            <a:t>dist1</a:t>
                          </a:r>
                        </a:p>
                      </a:txBody>
                      <a:tcPr/>
                    </a:tc>
                    <a:tc>
                      <a:txBody>
                        <a:bodyPr/>
                        <a:lstStyle/>
                        <a:p>
                          <a:r>
                            <a:rPr lang="zh-CN" altLang="en-US" sz="2400" dirty="0"/>
                            <a:t>len</a:t>
                          </a:r>
                        </a:p>
                      </a:txBody>
                      <a:tcPr/>
                    </a:tc>
                    <a:extLst>
                      <a:ext uri="{0D108BD9-81ED-4DB2-BD59-A6C34878D82A}">
                        <a16:rowId xmlns:a16="http://schemas.microsoft.com/office/drawing/2014/main" val="1596488559"/>
                      </a:ext>
                    </a:extLst>
                  </a:tr>
                  <a:tr h="457200">
                    <a:tc>
                      <a:txBody>
                        <a:bodyPr/>
                        <a:lstStyle/>
                        <a:p>
                          <a:r>
                            <a:rPr lang="en-US" altLang="zh-CN" sz="2400" dirty="0" err="1"/>
                            <a:t>DiffuSeq</a:t>
                          </a:r>
                          <a:endParaRPr lang="zh-CN" altLang="en-US" sz="2400" dirty="0"/>
                        </a:p>
                      </a:txBody>
                      <a:tcPr/>
                    </a:tc>
                    <a:tc>
                      <a:txBody>
                        <a:bodyPr/>
                        <a:lstStyle/>
                        <a:p>
                          <a:r>
                            <a:rPr lang="zh-CN" altLang="en-US" sz="2400" dirty="0"/>
                            <a:t>0.1569</a:t>
                          </a:r>
                        </a:p>
                      </a:txBody>
                      <a:tcPr/>
                    </a:tc>
                    <a:tc>
                      <a:txBody>
                        <a:bodyPr/>
                        <a:lstStyle/>
                        <a:p>
                          <a:r>
                            <a:rPr lang="zh-CN" altLang="en-US" sz="2400" dirty="0"/>
                            <a:t>0.3497</a:t>
                          </a:r>
                        </a:p>
                      </a:txBody>
                      <a:tcPr/>
                    </a:tc>
                    <a:tc>
                      <a:txBody>
                        <a:bodyPr/>
                        <a:lstStyle/>
                        <a:p>
                          <a:r>
                            <a:rPr lang="zh-CN" altLang="en-US" sz="2400" dirty="0"/>
                            <a:t>0.5936</a:t>
                          </a:r>
                        </a:p>
                      </a:txBody>
                      <a:tcPr/>
                    </a:tc>
                    <a:tc>
                      <a:txBody>
                        <a:bodyPr/>
                        <a:lstStyle/>
                        <a:p>
                          <a:r>
                            <a:rPr lang="zh-CN" altLang="en-US" sz="2400" dirty="0"/>
                            <a:t>0.9121</a:t>
                          </a:r>
                        </a:p>
                      </a:txBody>
                      <a:tcPr/>
                    </a:tc>
                    <a:tc>
                      <a:txBody>
                        <a:bodyPr/>
                        <a:lstStyle/>
                        <a:p>
                          <a:r>
                            <a:rPr lang="zh-CN" altLang="en-US" sz="2400" dirty="0"/>
                            <a:t>11.26</a:t>
                          </a:r>
                        </a:p>
                      </a:txBody>
                      <a:tcPr/>
                    </a:tc>
                    <a:extLst>
                      <a:ext uri="{0D108BD9-81ED-4DB2-BD59-A6C34878D82A}">
                        <a16:rowId xmlns:a16="http://schemas.microsoft.com/office/drawing/2014/main" val="1649329852"/>
                      </a:ext>
                    </a:extLst>
                  </a:tr>
                  <a:tr h="457200">
                    <a:tc>
                      <a:txBody>
                        <a:bodyPr/>
                        <a:lstStyle/>
                        <a:p>
                          <a:endParaRPr lang="zh-CN"/>
                        </a:p>
                      </a:txBody>
                      <a:tcPr>
                        <a:blipFill>
                          <a:blip r:embed="rId2"/>
                          <a:stretch>
                            <a:fillRect l="-495" t="-211111" r="-287624" b="-330556"/>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t>0.1554</a:t>
                          </a:r>
                        </a:p>
                      </a:txBody>
                      <a:tcPr/>
                    </a:tc>
                    <a:tc>
                      <a:txBody>
                        <a:bodyPr/>
                        <a:lstStyle/>
                        <a:p>
                          <a:r>
                            <a:rPr lang="zh-CN" altLang="en-US" sz="2400" dirty="0"/>
                            <a:t>0.3527</a:t>
                          </a:r>
                        </a:p>
                      </a:txBody>
                      <a:tcPr/>
                    </a:tc>
                    <a:tc>
                      <a:txBody>
                        <a:bodyPr/>
                        <a:lstStyle/>
                        <a:p>
                          <a:r>
                            <a:rPr lang="zh-CN" altLang="en-US" sz="2400" dirty="0"/>
                            <a:t>0.5995</a:t>
                          </a:r>
                        </a:p>
                      </a:txBody>
                      <a:tcPr/>
                    </a:tc>
                    <a:tc>
                      <a:txBody>
                        <a:bodyPr/>
                        <a:lstStyle/>
                        <a:p>
                          <a:r>
                            <a:rPr lang="zh-CN" altLang="en-US" sz="2400" dirty="0"/>
                            <a:t>0.9152</a:t>
                          </a:r>
                        </a:p>
                      </a:txBody>
                      <a:tcPr/>
                    </a:tc>
                    <a:tc>
                      <a:txBody>
                        <a:bodyPr/>
                        <a:lstStyle/>
                        <a:p>
                          <a:r>
                            <a:rPr lang="zh-CN" altLang="en-US" sz="2400" dirty="0"/>
                            <a:t>11.34</a:t>
                          </a:r>
                        </a:p>
                      </a:txBody>
                      <a:tcPr/>
                    </a:tc>
                    <a:extLst>
                      <a:ext uri="{0D108BD9-81ED-4DB2-BD59-A6C34878D82A}">
                        <a16:rowId xmlns:a16="http://schemas.microsoft.com/office/drawing/2014/main" val="2242050239"/>
                      </a:ext>
                    </a:extLst>
                  </a:tr>
                  <a:tr h="457200">
                    <a:tc>
                      <a:txBody>
                        <a:bodyPr/>
                        <a:lstStyle/>
                        <a:p>
                          <a:endParaRPr lang="zh-CN"/>
                        </a:p>
                      </a:txBody>
                      <a:tcPr>
                        <a:blipFill>
                          <a:blip r:embed="rId2"/>
                          <a:stretch>
                            <a:fillRect l="-495" t="-311111" r="-287624" b="-230556"/>
                          </a:stretch>
                        </a:blipFill>
                      </a:tcPr>
                    </a:tc>
                    <a:tc>
                      <a:txBody>
                        <a:bodyPr/>
                        <a:lstStyle/>
                        <a:p>
                          <a:r>
                            <a:rPr lang="zh-CN" altLang="en-US" sz="2400" dirty="0"/>
                            <a:t>0.1514</a:t>
                          </a:r>
                        </a:p>
                      </a:txBody>
                      <a:tcPr/>
                    </a:tc>
                    <a:tc>
                      <a:txBody>
                        <a:bodyPr/>
                        <a:lstStyle/>
                        <a:p>
                          <a:r>
                            <a:rPr lang="zh-CN" altLang="en-US" sz="2400" dirty="0"/>
                            <a:t>0.3501</a:t>
                          </a:r>
                        </a:p>
                      </a:txBody>
                      <a:tcPr/>
                    </a:tc>
                    <a:tc>
                      <a:txBody>
                        <a:bodyPr/>
                        <a:lstStyle/>
                        <a:p>
                          <a:r>
                            <a:rPr lang="zh-CN" altLang="en-US" sz="2400" dirty="0"/>
                            <a:t>0.5962</a:t>
                          </a:r>
                        </a:p>
                      </a:txBody>
                      <a:tcPr/>
                    </a:tc>
                    <a:tc>
                      <a:txBody>
                        <a:bodyPr/>
                        <a:lstStyle/>
                        <a:p>
                          <a:r>
                            <a:rPr lang="zh-CN" altLang="en-US" sz="2400"/>
                            <a:t>0.9128</a:t>
                          </a:r>
                          <a:endParaRPr lang="zh-CN" altLang="en-US" sz="2400" dirty="0"/>
                        </a:p>
                      </a:txBody>
                      <a:tcPr/>
                    </a:tc>
                    <a:tc>
                      <a:txBody>
                        <a:bodyPr/>
                        <a:lstStyle/>
                        <a:p>
                          <a:r>
                            <a:rPr lang="zh-CN" altLang="en-US" sz="2400" dirty="0"/>
                            <a:t>11.28</a:t>
                          </a:r>
                        </a:p>
                      </a:txBody>
                      <a:tcPr/>
                    </a:tc>
                    <a:extLst>
                      <a:ext uri="{0D108BD9-81ED-4DB2-BD59-A6C34878D82A}">
                        <a16:rowId xmlns:a16="http://schemas.microsoft.com/office/drawing/2014/main" val="3754435407"/>
                      </a:ext>
                    </a:extLst>
                  </a:tr>
                  <a:tr h="457200">
                    <a:tc>
                      <a:txBody>
                        <a:bodyPr/>
                        <a:lstStyle/>
                        <a:p>
                          <a:endParaRPr lang="zh-CN"/>
                        </a:p>
                      </a:txBody>
                      <a:tcPr>
                        <a:blipFill>
                          <a:blip r:embed="rId2"/>
                          <a:stretch>
                            <a:fillRect l="-495" t="-411111" r="-287624" b="-130556"/>
                          </a:stretch>
                        </a:blipFill>
                      </a:tcPr>
                    </a:tc>
                    <a:tc>
                      <a:txBody>
                        <a:bodyPr/>
                        <a:lstStyle/>
                        <a:p>
                          <a:r>
                            <a:rPr lang="zh-CN" altLang="en-US" sz="2400" dirty="0"/>
                            <a:t>0.1472</a:t>
                          </a:r>
                        </a:p>
                      </a:txBody>
                      <a:tcPr/>
                    </a:tc>
                    <a:tc>
                      <a:txBody>
                        <a:bodyPr/>
                        <a:lstStyle/>
                        <a:p>
                          <a:r>
                            <a:rPr lang="zh-CN" altLang="en-US" sz="2400" dirty="0"/>
                            <a:t>0.3477</a:t>
                          </a:r>
                        </a:p>
                      </a:txBody>
                      <a:tcPr/>
                    </a:tc>
                    <a:tc>
                      <a:txBody>
                        <a:bodyPr/>
                        <a:lstStyle/>
                        <a:p>
                          <a:r>
                            <a:rPr lang="zh-CN" altLang="en-US" sz="2400" dirty="0"/>
                            <a:t>0.5920</a:t>
                          </a:r>
                        </a:p>
                      </a:txBody>
                      <a:tcPr/>
                    </a:tc>
                    <a:tc>
                      <a:txBody>
                        <a:bodyPr/>
                        <a:lstStyle/>
                        <a:p>
                          <a:r>
                            <a:rPr lang="zh-CN" altLang="en-US" sz="2400" dirty="0"/>
                            <a:t>0.9097</a:t>
                          </a:r>
                        </a:p>
                      </a:txBody>
                      <a:tcPr/>
                    </a:tc>
                    <a:tc>
                      <a:txBody>
                        <a:bodyPr/>
                        <a:lstStyle/>
                        <a:p>
                          <a:r>
                            <a:rPr lang="zh-CN" altLang="en-US" sz="2400" dirty="0"/>
                            <a:t>11.23</a:t>
                          </a:r>
                        </a:p>
                      </a:txBody>
                      <a:tcPr/>
                    </a:tc>
                    <a:extLst>
                      <a:ext uri="{0D108BD9-81ED-4DB2-BD59-A6C34878D82A}">
                        <a16:rowId xmlns:a16="http://schemas.microsoft.com/office/drawing/2014/main" val="841461113"/>
                      </a:ext>
                    </a:extLst>
                  </a:tr>
                  <a:tr h="457200">
                    <a:tc>
                      <a:txBody>
                        <a:bodyPr/>
                        <a:lstStyle/>
                        <a:p>
                          <a:endParaRPr lang="zh-CN"/>
                        </a:p>
                      </a:txBody>
                      <a:tcPr>
                        <a:blipFill>
                          <a:blip r:embed="rId2"/>
                          <a:stretch>
                            <a:fillRect l="-495" t="-511111" r="-287624" b="-30556"/>
                          </a:stretch>
                        </a:blipFill>
                      </a:tcPr>
                    </a:tc>
                    <a:tc>
                      <a:txBody>
                        <a:bodyPr/>
                        <a:lstStyle/>
                        <a:p>
                          <a:r>
                            <a:rPr lang="zh-CN" altLang="en-US" sz="2400" dirty="0"/>
                            <a:t>0.1414</a:t>
                          </a:r>
                        </a:p>
                      </a:txBody>
                      <a:tcPr/>
                    </a:tc>
                    <a:tc>
                      <a:txBody>
                        <a:bodyPr/>
                        <a:lstStyle/>
                        <a:p>
                          <a:r>
                            <a:rPr lang="zh-CN" altLang="en-US" sz="2400" dirty="0"/>
                            <a:t>0.3431</a:t>
                          </a:r>
                        </a:p>
                      </a:txBody>
                      <a:tcPr/>
                    </a:tc>
                    <a:tc>
                      <a:txBody>
                        <a:bodyPr/>
                        <a:lstStyle/>
                        <a:p>
                          <a:r>
                            <a:rPr lang="zh-CN" altLang="en-US" sz="2400" dirty="0"/>
                            <a:t>0.5865</a:t>
                          </a:r>
                        </a:p>
                      </a:txBody>
                      <a:tcPr/>
                    </a:tc>
                    <a:tc>
                      <a:txBody>
                        <a:bodyPr/>
                        <a:lstStyle/>
                        <a:p>
                          <a:r>
                            <a:rPr lang="zh-CN" altLang="en-US" sz="2400" dirty="0"/>
                            <a:t>0.9071</a:t>
                          </a:r>
                        </a:p>
                      </a:txBody>
                      <a:tcPr/>
                    </a:tc>
                    <a:tc>
                      <a:txBody>
                        <a:bodyPr/>
                        <a:lstStyle/>
                        <a:p>
                          <a:r>
                            <a:rPr lang="zh-CN" altLang="en-US" sz="2400" dirty="0"/>
                            <a:t>11.18</a:t>
                          </a:r>
                        </a:p>
                      </a:txBody>
                      <a:tcPr/>
                    </a:tc>
                    <a:extLst>
                      <a:ext uri="{0D108BD9-81ED-4DB2-BD59-A6C34878D82A}">
                        <a16:rowId xmlns:a16="http://schemas.microsoft.com/office/drawing/2014/main" val="4243494379"/>
                      </a:ext>
                    </a:extLst>
                  </a:tr>
                </a:tbl>
              </a:graphicData>
            </a:graphic>
          </p:graphicFrame>
        </mc:Fallback>
      </mc:AlternateContent>
    </p:spTree>
    <p:extLst>
      <p:ext uri="{BB962C8B-B14F-4D97-AF65-F5344CB8AC3E}">
        <p14:creationId xmlns:p14="http://schemas.microsoft.com/office/powerpoint/2010/main" val="3931278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5C9426E-F4F3-B397-302F-591E822A9261}"/>
              </a:ext>
            </a:extLst>
          </p:cNvPr>
          <p:cNvSpPr>
            <a:spLocks noGrp="1"/>
          </p:cNvSpPr>
          <p:nvPr>
            <p:ph type="body" sz="quarter" idx="11"/>
          </p:nvPr>
        </p:nvSpPr>
        <p:spPr/>
        <p:txBody>
          <a:bodyPr/>
          <a:lstStyle/>
          <a:p>
            <a:r>
              <a:rPr kumimoji="1" lang="en-US" altLang="zh-CN" dirty="0"/>
              <a:t>Background</a:t>
            </a:r>
            <a:endParaRPr kumimoji="1" lang="zh-CN" altLang="en-US" dirty="0"/>
          </a:p>
        </p:txBody>
      </p:sp>
      <p:sp>
        <p:nvSpPr>
          <p:cNvPr id="8" name="文本框 7">
            <a:extLst>
              <a:ext uri="{FF2B5EF4-FFF2-40B4-BE49-F238E27FC236}">
                <a16:creationId xmlns:a16="http://schemas.microsoft.com/office/drawing/2014/main" id="{AB4AC365-7451-F8BF-71C7-19D3452603F8}"/>
              </a:ext>
            </a:extLst>
          </p:cNvPr>
          <p:cNvSpPr txBox="1"/>
          <p:nvPr/>
        </p:nvSpPr>
        <p:spPr>
          <a:xfrm>
            <a:off x="1260333" y="1144083"/>
            <a:ext cx="8879764" cy="3416320"/>
          </a:xfrm>
          <a:prstGeom prst="rect">
            <a:avLst/>
          </a:prstGeom>
          <a:noFill/>
        </p:spPr>
        <p:txBody>
          <a:bodyPr wrap="square">
            <a:spAutoFit/>
          </a:bodyPr>
          <a:lstStyle/>
          <a:p>
            <a:r>
              <a:rPr lang="en" altLang="zh-CN" b="1" i="0" dirty="0">
                <a:effectLst/>
                <a:latin typeface="arial" panose="020B0604020202020204" pitchFamily="34" charset="0"/>
              </a:rPr>
              <a:t>Unconditional text generation</a:t>
            </a:r>
            <a:endParaRPr lang="en" altLang="zh-CN" b="1" dirty="0">
              <a:latin typeface="arial" panose="020B0604020202020204" pitchFamily="34" charset="0"/>
            </a:endParaRPr>
          </a:p>
          <a:p>
            <a:pPr marL="742950" lvl="1" indent="-285750">
              <a:buFont typeface="Arial" panose="020B0604020202020204" pitchFamily="34" charset="0"/>
              <a:buChar char="•"/>
            </a:pPr>
            <a:r>
              <a:rPr lang="en" altLang="zh-CN" sz="1600" b="0" i="0" dirty="0">
                <a:effectLst/>
                <a:latin typeface="arial" panose="020B0604020202020204" pitchFamily="34" charset="0"/>
              </a:rPr>
              <a:t>generating texts with no condition in any context (like a prompt text or another text).</a:t>
            </a:r>
          </a:p>
          <a:p>
            <a:pPr marL="742950" lvl="1" indent="-285750">
              <a:buFont typeface="Arial" panose="020B0604020202020204" pitchFamily="34" charset="0"/>
              <a:buChar char="•"/>
            </a:pPr>
            <a:endParaRPr lang="en" altLang="zh-CN" sz="1600" dirty="0">
              <a:latin typeface="arial" panose="020B0604020202020204" pitchFamily="34" charset="0"/>
            </a:endParaRPr>
          </a:p>
          <a:p>
            <a:pPr marL="742950" lvl="1" indent="-285750">
              <a:buFont typeface="Arial" panose="020B0604020202020204" pitchFamily="34" charset="0"/>
              <a:buChar char="•"/>
            </a:pPr>
            <a:endParaRPr lang="en" altLang="zh-CN" sz="1600" b="0" i="0" dirty="0">
              <a:effectLst/>
              <a:latin typeface="arial" panose="020B0604020202020204" pitchFamily="34" charset="0"/>
            </a:endParaRPr>
          </a:p>
          <a:p>
            <a:pPr marL="742950" lvl="1" indent="-285750">
              <a:buFont typeface="Arial" panose="020B0604020202020204" pitchFamily="34" charset="0"/>
              <a:buChar char="•"/>
            </a:pPr>
            <a:endParaRPr lang="en" altLang="zh-CN" sz="1600" dirty="0">
              <a:latin typeface="arial" panose="020B0604020202020204" pitchFamily="34" charset="0"/>
            </a:endParaRPr>
          </a:p>
          <a:p>
            <a:pPr marL="742950" lvl="1" indent="-285750">
              <a:buFont typeface="Arial" panose="020B0604020202020204" pitchFamily="34" charset="0"/>
              <a:buChar char="•"/>
            </a:pPr>
            <a:endParaRPr lang="en" altLang="zh-CN" sz="1600" b="0" i="0" dirty="0">
              <a:effectLst/>
              <a:latin typeface="arial" panose="020B0604020202020204" pitchFamily="34" charset="0"/>
            </a:endParaRPr>
          </a:p>
          <a:p>
            <a:pPr marL="742950" lvl="1" indent="-285750">
              <a:buFont typeface="Arial" panose="020B0604020202020204" pitchFamily="34" charset="0"/>
              <a:buChar char="•"/>
            </a:pPr>
            <a:endParaRPr lang="en" altLang="zh-CN" sz="1600" dirty="0">
              <a:latin typeface="arial" panose="020B0604020202020204" pitchFamily="34" charset="0"/>
            </a:endParaRPr>
          </a:p>
          <a:p>
            <a:pPr marL="742950" lvl="1" indent="-285750">
              <a:buFont typeface="Arial" panose="020B0604020202020204" pitchFamily="34" charset="0"/>
              <a:buChar char="•"/>
            </a:pPr>
            <a:endParaRPr lang="en" altLang="zh-CN" sz="1600" b="0" i="0" dirty="0">
              <a:effectLst/>
              <a:latin typeface="arial" panose="020B0604020202020204" pitchFamily="34" charset="0"/>
            </a:endParaRPr>
          </a:p>
          <a:p>
            <a:pPr marL="742950" lvl="1" indent="-285750">
              <a:buFont typeface="Arial" panose="020B0604020202020204" pitchFamily="34" charset="0"/>
              <a:buChar char="•"/>
            </a:pPr>
            <a:endParaRPr lang="en" altLang="zh-CN" sz="1600" dirty="0">
              <a:latin typeface="arial" panose="020B0604020202020204" pitchFamily="34" charset="0"/>
            </a:endParaRPr>
          </a:p>
          <a:p>
            <a:pPr lvl="1"/>
            <a:endParaRPr lang="en" altLang="zh-CN" sz="1600" dirty="0">
              <a:latin typeface="arial" panose="020B0604020202020204" pitchFamily="34" charset="0"/>
            </a:endParaRPr>
          </a:p>
          <a:p>
            <a:r>
              <a:rPr lang="en" altLang="zh-CN" b="1" i="0" dirty="0">
                <a:effectLst/>
                <a:latin typeface="arial" panose="020B0604020202020204" pitchFamily="34" charset="0"/>
              </a:rPr>
              <a:t>Conditional</a:t>
            </a:r>
            <a:r>
              <a:rPr lang="zh-CN" altLang="en-US" b="1" i="0" dirty="0">
                <a:effectLst/>
                <a:latin typeface="arial" panose="020B0604020202020204" pitchFamily="34" charset="0"/>
              </a:rPr>
              <a:t> </a:t>
            </a:r>
            <a:r>
              <a:rPr lang="en-US" altLang="zh-CN" b="1" i="0" dirty="0">
                <a:effectLst/>
                <a:latin typeface="arial" panose="020B0604020202020204" pitchFamily="34" charset="0"/>
              </a:rPr>
              <a:t>text</a:t>
            </a:r>
            <a:r>
              <a:rPr lang="zh-CN" altLang="en-US" b="1" i="0" dirty="0">
                <a:effectLst/>
                <a:latin typeface="arial" panose="020B0604020202020204" pitchFamily="34" charset="0"/>
              </a:rPr>
              <a:t> </a:t>
            </a:r>
            <a:r>
              <a:rPr lang="en-US" altLang="zh-CN" b="1" i="0" dirty="0">
                <a:effectLst/>
                <a:latin typeface="arial" panose="020B0604020202020204" pitchFamily="34" charset="0"/>
              </a:rPr>
              <a:t>generation</a:t>
            </a:r>
          </a:p>
          <a:p>
            <a:pPr marL="800100" lvl="1" indent="-342900">
              <a:buFont typeface="Arial" panose="020B0604020202020204" pitchFamily="34" charset="0"/>
              <a:buChar char="•"/>
            </a:pPr>
            <a:r>
              <a:rPr lang="en" altLang="zh-CN" sz="1600" b="0" i="0" dirty="0">
                <a:effectLst/>
                <a:latin typeface="arial" panose="020B0604020202020204" pitchFamily="34" charset="0"/>
              </a:rPr>
              <a:t>generating texts with condition in any context (like a prompt text or another text).</a:t>
            </a:r>
          </a:p>
          <a:p>
            <a:pPr marL="800100" lvl="1" indent="-342900">
              <a:buFont typeface="Arial" panose="020B0604020202020204" pitchFamily="34" charset="0"/>
              <a:buChar char="•"/>
            </a:pPr>
            <a:endParaRPr lang="en" altLang="zh-CN" sz="2000" b="0" i="0" dirty="0">
              <a:effectLst/>
              <a:latin typeface="arial" panose="020B0604020202020204" pitchFamily="34" charset="0"/>
            </a:endParaRPr>
          </a:p>
        </p:txBody>
      </p:sp>
      <p:pic>
        <p:nvPicPr>
          <p:cNvPr id="10" name="图片 9">
            <a:extLst>
              <a:ext uri="{FF2B5EF4-FFF2-40B4-BE49-F238E27FC236}">
                <a16:creationId xmlns:a16="http://schemas.microsoft.com/office/drawing/2014/main" id="{00BF8382-8709-4778-DE9C-432227B4CFD1}"/>
              </a:ext>
            </a:extLst>
          </p:cNvPr>
          <p:cNvPicPr>
            <a:picLocks noChangeAspect="1"/>
          </p:cNvPicPr>
          <p:nvPr/>
        </p:nvPicPr>
        <p:blipFill rotWithShape="1">
          <a:blip r:embed="rId3"/>
          <a:srcRect t="29812" b="43206"/>
          <a:stretch/>
        </p:blipFill>
        <p:spPr>
          <a:xfrm>
            <a:off x="2188116" y="1949388"/>
            <a:ext cx="7815768" cy="1380666"/>
          </a:xfrm>
          <a:prstGeom prst="rect">
            <a:avLst/>
          </a:prstGeom>
        </p:spPr>
      </p:pic>
      <p:pic>
        <p:nvPicPr>
          <p:cNvPr id="11" name="图片 10">
            <a:extLst>
              <a:ext uri="{FF2B5EF4-FFF2-40B4-BE49-F238E27FC236}">
                <a16:creationId xmlns:a16="http://schemas.microsoft.com/office/drawing/2014/main" id="{5B595053-6AA7-1126-057D-E6B453171996}"/>
              </a:ext>
            </a:extLst>
          </p:cNvPr>
          <p:cNvPicPr>
            <a:picLocks noChangeAspect="1"/>
          </p:cNvPicPr>
          <p:nvPr/>
        </p:nvPicPr>
        <p:blipFill rotWithShape="1">
          <a:blip r:embed="rId4"/>
          <a:srcRect t="61096"/>
          <a:stretch/>
        </p:blipFill>
        <p:spPr>
          <a:xfrm>
            <a:off x="720012" y="4392075"/>
            <a:ext cx="10751975" cy="1567006"/>
          </a:xfrm>
          <a:prstGeom prst="rect">
            <a:avLst/>
          </a:prstGeom>
        </p:spPr>
      </p:pic>
    </p:spTree>
    <p:extLst>
      <p:ext uri="{BB962C8B-B14F-4D97-AF65-F5344CB8AC3E}">
        <p14:creationId xmlns:p14="http://schemas.microsoft.com/office/powerpoint/2010/main" val="412934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4E4DB4F2-3D26-E87C-71FD-E1EA852AF95B}"/>
              </a:ext>
            </a:extLst>
          </p:cNvPr>
          <p:cNvPicPr>
            <a:picLocks noChangeAspect="1"/>
          </p:cNvPicPr>
          <p:nvPr/>
        </p:nvPicPr>
        <p:blipFill>
          <a:blip r:embed="rId3"/>
          <a:stretch>
            <a:fillRect/>
          </a:stretch>
        </p:blipFill>
        <p:spPr>
          <a:xfrm>
            <a:off x="2600592" y="4196341"/>
            <a:ext cx="7218743" cy="1940889"/>
          </a:xfrm>
          <a:prstGeom prst="rect">
            <a:avLst/>
          </a:prstGeom>
        </p:spPr>
      </p:pic>
      <p:sp>
        <p:nvSpPr>
          <p:cNvPr id="2" name="文本占位符 1">
            <a:extLst>
              <a:ext uri="{FF2B5EF4-FFF2-40B4-BE49-F238E27FC236}">
                <a16:creationId xmlns:a16="http://schemas.microsoft.com/office/drawing/2014/main" id="{25C9426E-F4F3-B397-302F-591E822A9261}"/>
              </a:ext>
            </a:extLst>
          </p:cNvPr>
          <p:cNvSpPr>
            <a:spLocks noGrp="1"/>
          </p:cNvSpPr>
          <p:nvPr>
            <p:ph type="body" sz="quarter" idx="11"/>
          </p:nvPr>
        </p:nvSpPr>
        <p:spPr/>
        <p:txBody>
          <a:bodyPr/>
          <a:lstStyle/>
          <a:p>
            <a:r>
              <a:rPr kumimoji="1" lang="en-US" altLang="zh-CN" dirty="0"/>
              <a:t>Background</a:t>
            </a:r>
            <a:endParaRPr kumimoji="1" lang="zh-CN" altLang="en-US" dirty="0"/>
          </a:p>
        </p:txBody>
      </p:sp>
      <p:pic>
        <p:nvPicPr>
          <p:cNvPr id="3" name="图片 2">
            <a:extLst>
              <a:ext uri="{FF2B5EF4-FFF2-40B4-BE49-F238E27FC236}">
                <a16:creationId xmlns:a16="http://schemas.microsoft.com/office/drawing/2014/main" id="{34AFA9BF-A719-0AC2-C5A4-DC67DB932F38}"/>
              </a:ext>
            </a:extLst>
          </p:cNvPr>
          <p:cNvPicPr>
            <a:picLocks noChangeAspect="1"/>
          </p:cNvPicPr>
          <p:nvPr/>
        </p:nvPicPr>
        <p:blipFill>
          <a:blip r:embed="rId4"/>
          <a:stretch>
            <a:fillRect/>
          </a:stretch>
        </p:blipFill>
        <p:spPr>
          <a:xfrm>
            <a:off x="2209800" y="1043507"/>
            <a:ext cx="7772400" cy="2730151"/>
          </a:xfrm>
          <a:prstGeom prst="rect">
            <a:avLst/>
          </a:prstGeom>
        </p:spPr>
      </p:pic>
      <p:sp>
        <p:nvSpPr>
          <p:cNvPr id="4" name="文本框 3">
            <a:extLst>
              <a:ext uri="{FF2B5EF4-FFF2-40B4-BE49-F238E27FC236}">
                <a16:creationId xmlns:a16="http://schemas.microsoft.com/office/drawing/2014/main" id="{4CECA035-BE60-752B-871E-4B5670B36154}"/>
              </a:ext>
            </a:extLst>
          </p:cNvPr>
          <p:cNvSpPr txBox="1"/>
          <p:nvPr/>
        </p:nvSpPr>
        <p:spPr>
          <a:xfrm>
            <a:off x="3697027" y="6597999"/>
            <a:ext cx="3972562" cy="215444"/>
          </a:xfrm>
          <a:prstGeom prst="rect">
            <a:avLst/>
          </a:prstGeom>
          <a:noFill/>
        </p:spPr>
        <p:txBody>
          <a:bodyPr wrap="none" rtlCol="0">
            <a:spAutoFit/>
          </a:bodyPr>
          <a:lstStyle/>
          <a:p>
            <a:r>
              <a:rPr kumimoji="1" lang="en-US" altLang="zh-CN" sz="800" b="1" dirty="0"/>
              <a:t>[2] </a:t>
            </a:r>
            <a:r>
              <a:rPr lang="en" altLang="zh-CN" sz="800" b="1" dirty="0"/>
              <a:t>Structured Denoising Diffusion Models in Discrete State-Spaces</a:t>
            </a:r>
            <a:r>
              <a:rPr kumimoji="1" lang="en" altLang="zh-CN" sz="800" b="1" dirty="0"/>
              <a:t>. NeurIPS202</a:t>
            </a:r>
            <a:r>
              <a:rPr kumimoji="1" lang="en-US" altLang="zh-CN" sz="800" b="1" dirty="0"/>
              <a:t>1</a:t>
            </a:r>
            <a:endParaRPr kumimoji="1" lang="zh-CN" altLang="en-US" sz="800" b="1" dirty="0"/>
          </a:p>
        </p:txBody>
      </p:sp>
      <p:sp>
        <p:nvSpPr>
          <p:cNvPr id="6" name="文本框 5">
            <a:extLst>
              <a:ext uri="{FF2B5EF4-FFF2-40B4-BE49-F238E27FC236}">
                <a16:creationId xmlns:a16="http://schemas.microsoft.com/office/drawing/2014/main" id="{EA3526AB-8B2C-C4AC-C866-EBA8B2230BF5}"/>
              </a:ext>
            </a:extLst>
          </p:cNvPr>
          <p:cNvSpPr txBox="1"/>
          <p:nvPr/>
        </p:nvSpPr>
        <p:spPr>
          <a:xfrm>
            <a:off x="9594826" y="4229118"/>
            <a:ext cx="325730" cy="246221"/>
          </a:xfrm>
          <a:prstGeom prst="rect">
            <a:avLst/>
          </a:prstGeom>
          <a:noFill/>
        </p:spPr>
        <p:txBody>
          <a:bodyPr wrap="none" rtlCol="0">
            <a:spAutoFit/>
          </a:bodyPr>
          <a:lstStyle/>
          <a:p>
            <a:r>
              <a:rPr kumimoji="1" lang="en-US" altLang="zh-CN" sz="1000" dirty="0"/>
              <a:t>[2]</a:t>
            </a:r>
            <a:endParaRPr kumimoji="1" lang="zh-CN" altLang="en-US" sz="1000" dirty="0"/>
          </a:p>
        </p:txBody>
      </p:sp>
      <p:sp>
        <p:nvSpPr>
          <p:cNvPr id="9" name="矩形 8">
            <a:extLst>
              <a:ext uri="{FF2B5EF4-FFF2-40B4-BE49-F238E27FC236}">
                <a16:creationId xmlns:a16="http://schemas.microsoft.com/office/drawing/2014/main" id="{DA5FF50F-09BC-08CF-FFCE-602974BE52E9}"/>
              </a:ext>
            </a:extLst>
          </p:cNvPr>
          <p:cNvSpPr/>
          <p:nvPr/>
        </p:nvSpPr>
        <p:spPr>
          <a:xfrm>
            <a:off x="2333767" y="1043507"/>
            <a:ext cx="3657600" cy="134485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9593E043-FC10-136A-9678-70667769BEA1}"/>
              </a:ext>
            </a:extLst>
          </p:cNvPr>
          <p:cNvSpPr txBox="1"/>
          <p:nvPr/>
        </p:nvSpPr>
        <p:spPr>
          <a:xfrm>
            <a:off x="1487605" y="3891548"/>
            <a:ext cx="2941831" cy="369332"/>
          </a:xfrm>
          <a:prstGeom prst="rect">
            <a:avLst/>
          </a:prstGeom>
          <a:noFill/>
        </p:spPr>
        <p:txBody>
          <a:bodyPr wrap="none" rtlCol="0">
            <a:spAutoFit/>
          </a:bodyPr>
          <a:lstStyle/>
          <a:p>
            <a:r>
              <a:rPr lang="en" altLang="zh-CN" b="1" dirty="0">
                <a:latin typeface="arial" panose="020B0604020202020204" pitchFamily="34" charset="0"/>
              </a:rPr>
              <a:t>Discrete</a:t>
            </a:r>
            <a:r>
              <a:rPr lang="zh-CN" altLang="en-US" b="1" dirty="0">
                <a:latin typeface="arial" panose="020B0604020202020204" pitchFamily="34" charset="0"/>
              </a:rPr>
              <a:t> </a:t>
            </a:r>
            <a:r>
              <a:rPr lang="en-US" altLang="zh-CN" b="1" dirty="0">
                <a:latin typeface="arial" panose="020B0604020202020204" pitchFamily="34" charset="0"/>
              </a:rPr>
              <a:t>diffusion</a:t>
            </a:r>
            <a:r>
              <a:rPr lang="zh-CN" altLang="en-US" b="1" dirty="0">
                <a:latin typeface="arial" panose="020B0604020202020204" pitchFamily="34" charset="0"/>
              </a:rPr>
              <a:t> </a:t>
            </a:r>
            <a:r>
              <a:rPr lang="en-US" altLang="zh-CN" b="1" dirty="0">
                <a:latin typeface="arial" panose="020B0604020202020204" pitchFamily="34" charset="0"/>
              </a:rPr>
              <a:t>model</a:t>
            </a:r>
            <a:r>
              <a:rPr lang="zh-CN" altLang="en-US" b="1" dirty="0">
                <a:latin typeface="arial" panose="020B0604020202020204" pitchFamily="34" charset="0"/>
              </a:rPr>
              <a:t> </a:t>
            </a:r>
          </a:p>
        </p:txBody>
      </p:sp>
    </p:spTree>
    <p:extLst>
      <p:ext uri="{BB962C8B-B14F-4D97-AF65-F5344CB8AC3E}">
        <p14:creationId xmlns:p14="http://schemas.microsoft.com/office/powerpoint/2010/main" val="2923039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4AFA9BF-A719-0AC2-C5A4-DC67DB932F38}"/>
              </a:ext>
            </a:extLst>
          </p:cNvPr>
          <p:cNvPicPr>
            <a:picLocks noChangeAspect="1"/>
          </p:cNvPicPr>
          <p:nvPr/>
        </p:nvPicPr>
        <p:blipFill>
          <a:blip r:embed="rId3"/>
          <a:stretch>
            <a:fillRect/>
          </a:stretch>
        </p:blipFill>
        <p:spPr>
          <a:xfrm>
            <a:off x="2209800" y="1043507"/>
            <a:ext cx="7772400" cy="2730151"/>
          </a:xfrm>
          <a:prstGeom prst="rect">
            <a:avLst/>
          </a:prstGeom>
        </p:spPr>
      </p:pic>
      <p:sp>
        <p:nvSpPr>
          <p:cNvPr id="2" name="文本占位符 1">
            <a:extLst>
              <a:ext uri="{FF2B5EF4-FFF2-40B4-BE49-F238E27FC236}">
                <a16:creationId xmlns:a16="http://schemas.microsoft.com/office/drawing/2014/main" id="{25C9426E-F4F3-B397-302F-591E822A9261}"/>
              </a:ext>
            </a:extLst>
          </p:cNvPr>
          <p:cNvSpPr>
            <a:spLocks noGrp="1"/>
          </p:cNvSpPr>
          <p:nvPr>
            <p:ph type="body" sz="quarter" idx="11"/>
          </p:nvPr>
        </p:nvSpPr>
        <p:spPr/>
        <p:txBody>
          <a:bodyPr/>
          <a:lstStyle/>
          <a:p>
            <a:r>
              <a:rPr kumimoji="1" lang="en-US" altLang="zh-CN" dirty="0"/>
              <a:t>Background</a:t>
            </a:r>
            <a:endParaRPr kumimoji="1" lang="zh-CN" altLang="en-US" dirty="0"/>
          </a:p>
        </p:txBody>
      </p:sp>
      <p:sp>
        <p:nvSpPr>
          <p:cNvPr id="4" name="文本框 3">
            <a:extLst>
              <a:ext uri="{FF2B5EF4-FFF2-40B4-BE49-F238E27FC236}">
                <a16:creationId xmlns:a16="http://schemas.microsoft.com/office/drawing/2014/main" id="{4CECA035-BE60-752B-871E-4B5670B36154}"/>
              </a:ext>
            </a:extLst>
          </p:cNvPr>
          <p:cNvSpPr txBox="1"/>
          <p:nvPr/>
        </p:nvSpPr>
        <p:spPr>
          <a:xfrm>
            <a:off x="3697027" y="6597999"/>
            <a:ext cx="3454792" cy="215444"/>
          </a:xfrm>
          <a:prstGeom prst="rect">
            <a:avLst/>
          </a:prstGeom>
          <a:noFill/>
        </p:spPr>
        <p:txBody>
          <a:bodyPr wrap="none" rtlCol="0">
            <a:spAutoFit/>
          </a:bodyPr>
          <a:lstStyle/>
          <a:p>
            <a:r>
              <a:rPr kumimoji="1" lang="en-US" altLang="zh-CN" sz="800" b="1" dirty="0"/>
              <a:t>[3] Diffusion-LM Improves Controllable Text Generation</a:t>
            </a:r>
            <a:r>
              <a:rPr kumimoji="1" lang="en" altLang="zh-CN" sz="800" b="1" dirty="0"/>
              <a:t>. NeurIPS202</a:t>
            </a:r>
            <a:r>
              <a:rPr kumimoji="1" lang="en-US" altLang="zh-CN" sz="800" b="1" dirty="0"/>
              <a:t>2</a:t>
            </a:r>
            <a:endParaRPr kumimoji="1" lang="zh-CN" altLang="en-US" sz="800" b="1" dirty="0"/>
          </a:p>
        </p:txBody>
      </p:sp>
      <p:sp>
        <p:nvSpPr>
          <p:cNvPr id="6" name="文本框 5">
            <a:extLst>
              <a:ext uri="{FF2B5EF4-FFF2-40B4-BE49-F238E27FC236}">
                <a16:creationId xmlns:a16="http://schemas.microsoft.com/office/drawing/2014/main" id="{EA3526AB-8B2C-C4AC-C866-EBA8B2230BF5}"/>
              </a:ext>
            </a:extLst>
          </p:cNvPr>
          <p:cNvSpPr txBox="1"/>
          <p:nvPr/>
        </p:nvSpPr>
        <p:spPr>
          <a:xfrm>
            <a:off x="9493604" y="3910416"/>
            <a:ext cx="325730" cy="246221"/>
          </a:xfrm>
          <a:prstGeom prst="rect">
            <a:avLst/>
          </a:prstGeom>
          <a:noFill/>
        </p:spPr>
        <p:txBody>
          <a:bodyPr wrap="none" rtlCol="0">
            <a:spAutoFit/>
          </a:bodyPr>
          <a:lstStyle/>
          <a:p>
            <a:r>
              <a:rPr kumimoji="1" lang="en-US" altLang="zh-CN" sz="1000" dirty="0"/>
              <a:t>[3]</a:t>
            </a:r>
            <a:endParaRPr kumimoji="1" lang="zh-CN" altLang="en-US" sz="1000" dirty="0"/>
          </a:p>
        </p:txBody>
      </p:sp>
      <p:sp>
        <p:nvSpPr>
          <p:cNvPr id="9" name="矩形 8">
            <a:extLst>
              <a:ext uri="{FF2B5EF4-FFF2-40B4-BE49-F238E27FC236}">
                <a16:creationId xmlns:a16="http://schemas.microsoft.com/office/drawing/2014/main" id="{DA5FF50F-09BC-08CF-FFCE-602974BE52E9}"/>
              </a:ext>
            </a:extLst>
          </p:cNvPr>
          <p:cNvSpPr/>
          <p:nvPr/>
        </p:nvSpPr>
        <p:spPr>
          <a:xfrm>
            <a:off x="6068703" y="1029859"/>
            <a:ext cx="3750631" cy="134485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BC437074-BF1D-1152-3963-79CBEAE0BDF4}"/>
              </a:ext>
            </a:extLst>
          </p:cNvPr>
          <p:cNvPicPr>
            <a:picLocks noChangeAspect="1"/>
          </p:cNvPicPr>
          <p:nvPr/>
        </p:nvPicPr>
        <p:blipFill>
          <a:blip r:embed="rId4"/>
          <a:stretch>
            <a:fillRect/>
          </a:stretch>
        </p:blipFill>
        <p:spPr>
          <a:xfrm>
            <a:off x="2622274" y="3910416"/>
            <a:ext cx="6947452" cy="2319396"/>
          </a:xfrm>
          <a:prstGeom prst="rect">
            <a:avLst/>
          </a:prstGeom>
        </p:spPr>
      </p:pic>
      <p:sp>
        <p:nvSpPr>
          <p:cNvPr id="11" name="矩形 10">
            <a:extLst>
              <a:ext uri="{FF2B5EF4-FFF2-40B4-BE49-F238E27FC236}">
                <a16:creationId xmlns:a16="http://schemas.microsoft.com/office/drawing/2014/main" id="{935D9F6C-2196-E97D-3EEA-8B8358431059}"/>
              </a:ext>
            </a:extLst>
          </p:cNvPr>
          <p:cNvSpPr/>
          <p:nvPr/>
        </p:nvSpPr>
        <p:spPr>
          <a:xfrm>
            <a:off x="4207037" y="4068258"/>
            <a:ext cx="910874" cy="24622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388053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4AFA9BF-A719-0AC2-C5A4-DC67DB932F38}"/>
              </a:ext>
            </a:extLst>
          </p:cNvPr>
          <p:cNvPicPr>
            <a:picLocks noChangeAspect="1"/>
          </p:cNvPicPr>
          <p:nvPr/>
        </p:nvPicPr>
        <p:blipFill>
          <a:blip r:embed="rId3"/>
          <a:stretch>
            <a:fillRect/>
          </a:stretch>
        </p:blipFill>
        <p:spPr>
          <a:xfrm>
            <a:off x="2209800" y="1043507"/>
            <a:ext cx="7772400" cy="2730151"/>
          </a:xfrm>
          <a:prstGeom prst="rect">
            <a:avLst/>
          </a:prstGeom>
        </p:spPr>
      </p:pic>
      <p:sp>
        <p:nvSpPr>
          <p:cNvPr id="2" name="文本占位符 1">
            <a:extLst>
              <a:ext uri="{FF2B5EF4-FFF2-40B4-BE49-F238E27FC236}">
                <a16:creationId xmlns:a16="http://schemas.microsoft.com/office/drawing/2014/main" id="{25C9426E-F4F3-B397-302F-591E822A9261}"/>
              </a:ext>
            </a:extLst>
          </p:cNvPr>
          <p:cNvSpPr>
            <a:spLocks noGrp="1"/>
          </p:cNvSpPr>
          <p:nvPr>
            <p:ph type="body" sz="quarter" idx="11"/>
          </p:nvPr>
        </p:nvSpPr>
        <p:spPr/>
        <p:txBody>
          <a:bodyPr/>
          <a:lstStyle/>
          <a:p>
            <a:r>
              <a:rPr kumimoji="1" lang="en-US" altLang="zh-CN" dirty="0"/>
              <a:t>Background</a:t>
            </a:r>
            <a:endParaRPr kumimoji="1" lang="zh-CN" altLang="en-US" dirty="0"/>
          </a:p>
        </p:txBody>
      </p:sp>
      <p:sp>
        <p:nvSpPr>
          <p:cNvPr id="9" name="矩形 8">
            <a:extLst>
              <a:ext uri="{FF2B5EF4-FFF2-40B4-BE49-F238E27FC236}">
                <a16:creationId xmlns:a16="http://schemas.microsoft.com/office/drawing/2014/main" id="{DA5FF50F-09BC-08CF-FFCE-602974BE52E9}"/>
              </a:ext>
            </a:extLst>
          </p:cNvPr>
          <p:cNvSpPr/>
          <p:nvPr/>
        </p:nvSpPr>
        <p:spPr>
          <a:xfrm>
            <a:off x="2237096" y="2442455"/>
            <a:ext cx="3750631" cy="134485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369412C5-1BC6-7DDC-3ED9-7AD02B9CD3ED}"/>
              </a:ext>
            </a:extLst>
          </p:cNvPr>
          <p:cNvSpPr txBox="1"/>
          <p:nvPr/>
        </p:nvSpPr>
        <p:spPr>
          <a:xfrm>
            <a:off x="1084998" y="4156637"/>
            <a:ext cx="10351826" cy="615553"/>
          </a:xfrm>
          <a:prstGeom prst="rect">
            <a:avLst/>
          </a:prstGeom>
          <a:noFill/>
        </p:spPr>
        <p:txBody>
          <a:bodyPr wrap="square">
            <a:spAutoFit/>
          </a:bodyPr>
          <a:lstStyle/>
          <a:p>
            <a:r>
              <a:rPr lang="en" altLang="zh-CN" b="1" dirty="0">
                <a:latin typeface="Arial" panose="020B0604020202020204" pitchFamily="34" charset="0"/>
                <a:cs typeface="Arial" panose="020B0604020202020204" pitchFamily="34" charset="0"/>
              </a:rPr>
              <a:t>Classifier-free guidance</a:t>
            </a:r>
            <a:r>
              <a:rPr lang="en" altLang="zh-CN" b="1" baseline="30000" dirty="0">
                <a:latin typeface="Arial" panose="020B0604020202020204" pitchFamily="34" charset="0"/>
                <a:cs typeface="Arial" panose="020B0604020202020204" pitchFamily="34" charset="0"/>
              </a:rPr>
              <a:t>[4]</a:t>
            </a:r>
            <a:endParaRPr lang="en" altLang="zh-CN" b="1"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 altLang="zh-CN" sz="1600" b="0" i="0" dirty="0">
                <a:effectLst/>
                <a:latin typeface="Arial" panose="020B0604020202020204" pitchFamily="34" charset="0"/>
              </a:rPr>
              <a:t>a technique for guiding diffusion models that does not require a separate classifier model to be trained</a:t>
            </a:r>
            <a:r>
              <a:rPr lang="en" altLang="zh-CN" sz="1600" b="0" i="0" baseline="30000" dirty="0">
                <a:effectLst/>
                <a:latin typeface="Arial" panose="020B0604020202020204" pitchFamily="34" charset="0"/>
              </a:rPr>
              <a:t>[5]</a:t>
            </a:r>
            <a:r>
              <a:rPr lang="en" altLang="zh-CN" sz="1600" b="0" i="0" dirty="0">
                <a:effectLst/>
                <a:latin typeface="Arial" panose="020B0604020202020204" pitchFamily="34" charset="0"/>
              </a:rPr>
              <a:t>.</a:t>
            </a:r>
          </a:p>
        </p:txBody>
      </p:sp>
      <p:sp>
        <p:nvSpPr>
          <p:cNvPr id="12" name="文本框 11">
            <a:extLst>
              <a:ext uri="{FF2B5EF4-FFF2-40B4-BE49-F238E27FC236}">
                <a16:creationId xmlns:a16="http://schemas.microsoft.com/office/drawing/2014/main" id="{C7EA8B1D-5683-7262-D4E3-3FC735241DE1}"/>
              </a:ext>
            </a:extLst>
          </p:cNvPr>
          <p:cNvSpPr txBox="1"/>
          <p:nvPr/>
        </p:nvSpPr>
        <p:spPr>
          <a:xfrm>
            <a:off x="3718786" y="6502075"/>
            <a:ext cx="6100548" cy="338554"/>
          </a:xfrm>
          <a:prstGeom prst="rect">
            <a:avLst/>
          </a:prstGeom>
          <a:noFill/>
        </p:spPr>
        <p:txBody>
          <a:bodyPr wrap="square">
            <a:spAutoFit/>
          </a:bodyPr>
          <a:lstStyle/>
          <a:p>
            <a:r>
              <a:rPr kumimoji="1" lang="en-US" altLang="zh-CN" sz="800" b="1" dirty="0"/>
              <a:t>[4] </a:t>
            </a:r>
            <a:r>
              <a:rPr lang="en" altLang="zh-CN" sz="800" b="0" i="0" dirty="0">
                <a:effectLst/>
                <a:latin typeface="Arial" panose="020B0604020202020204" pitchFamily="34" charset="0"/>
              </a:rPr>
              <a:t>Classifier-free diffusion guidance</a:t>
            </a:r>
            <a:r>
              <a:rPr kumimoji="1" lang="en" altLang="zh-CN" sz="800" b="1" dirty="0"/>
              <a:t>. NeurIPS202</a:t>
            </a:r>
            <a:r>
              <a:rPr kumimoji="1" lang="en-US" altLang="zh-CN" sz="800" b="1" dirty="0"/>
              <a:t>1 </a:t>
            </a:r>
          </a:p>
          <a:p>
            <a:r>
              <a:rPr kumimoji="1" lang="en-US" altLang="zh-CN" sz="800" b="1" dirty="0"/>
              <a:t>[5] </a:t>
            </a:r>
            <a:r>
              <a:rPr lang="en" altLang="zh-CN" sz="800" b="0" i="0" dirty="0">
                <a:effectLst/>
                <a:latin typeface="Arial" panose="020B0604020202020204" pitchFamily="34" charset="0"/>
              </a:rPr>
              <a:t>GLIDE: Towards Photorealistic Image Generation and Editing with Text-Guided Diffusion Models</a:t>
            </a:r>
            <a:r>
              <a:rPr lang="en-US" altLang="zh-CN" sz="800" dirty="0">
                <a:latin typeface="Arial" panose="020B0604020202020204" pitchFamily="34" charset="0"/>
              </a:rPr>
              <a:t>. ICML2022</a:t>
            </a:r>
            <a:endParaRPr kumimoji="1" lang="zh-CN" altLang="en-US" sz="800" b="1" dirty="0"/>
          </a:p>
        </p:txBody>
      </p:sp>
      <p:pic>
        <p:nvPicPr>
          <p:cNvPr id="13" name="图片 12">
            <a:extLst>
              <a:ext uri="{FF2B5EF4-FFF2-40B4-BE49-F238E27FC236}">
                <a16:creationId xmlns:a16="http://schemas.microsoft.com/office/drawing/2014/main" id="{882EC8DD-27FA-2821-9A46-65F172F1472A}"/>
              </a:ext>
            </a:extLst>
          </p:cNvPr>
          <p:cNvPicPr>
            <a:picLocks noChangeAspect="1"/>
          </p:cNvPicPr>
          <p:nvPr/>
        </p:nvPicPr>
        <p:blipFill>
          <a:blip r:embed="rId4"/>
          <a:stretch>
            <a:fillRect/>
          </a:stretch>
        </p:blipFill>
        <p:spPr>
          <a:xfrm>
            <a:off x="3504877" y="5200448"/>
            <a:ext cx="4965700" cy="431800"/>
          </a:xfrm>
          <a:prstGeom prst="rect">
            <a:avLst/>
          </a:prstGeom>
        </p:spPr>
      </p:pic>
    </p:spTree>
    <p:extLst>
      <p:ext uri="{BB962C8B-B14F-4D97-AF65-F5344CB8AC3E}">
        <p14:creationId xmlns:p14="http://schemas.microsoft.com/office/powerpoint/2010/main" val="1696192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135E124-D9E3-DC8F-0BBA-07652292DC4A}"/>
              </a:ext>
            </a:extLst>
          </p:cNvPr>
          <p:cNvSpPr>
            <a:spLocks noGrp="1"/>
          </p:cNvSpPr>
          <p:nvPr>
            <p:ph type="body" sz="quarter" idx="11"/>
          </p:nvPr>
        </p:nvSpPr>
        <p:spPr>
          <a:xfrm>
            <a:off x="442912" y="186648"/>
            <a:ext cx="9793908" cy="647700"/>
          </a:xfrm>
        </p:spPr>
        <p:txBody>
          <a:bodyPr/>
          <a:lstStyle/>
          <a:p>
            <a:r>
              <a:rPr kumimoji="1" lang="en-US" altLang="zh-CN" dirty="0"/>
              <a:t>Abstract</a:t>
            </a:r>
            <a:endParaRPr kumimoji="1" lang="zh-CN" altLang="en-US" dirty="0"/>
          </a:p>
        </p:txBody>
      </p:sp>
      <p:pic>
        <p:nvPicPr>
          <p:cNvPr id="5" name="图片 4">
            <a:extLst>
              <a:ext uri="{FF2B5EF4-FFF2-40B4-BE49-F238E27FC236}">
                <a16:creationId xmlns:a16="http://schemas.microsoft.com/office/drawing/2014/main" id="{2493F521-8437-5BE6-D84B-15BD2BC829E4}"/>
              </a:ext>
            </a:extLst>
          </p:cNvPr>
          <p:cNvPicPr>
            <a:picLocks noChangeAspect="1"/>
          </p:cNvPicPr>
          <p:nvPr/>
        </p:nvPicPr>
        <p:blipFill>
          <a:blip r:embed="rId3"/>
          <a:stretch>
            <a:fillRect/>
          </a:stretch>
        </p:blipFill>
        <p:spPr>
          <a:xfrm>
            <a:off x="1002826" y="1108144"/>
            <a:ext cx="10186348" cy="5260554"/>
          </a:xfrm>
          <a:prstGeom prst="rect">
            <a:avLst/>
          </a:prstGeom>
        </p:spPr>
      </p:pic>
      <p:sp>
        <p:nvSpPr>
          <p:cNvPr id="6" name="矩形 5">
            <a:extLst>
              <a:ext uri="{FF2B5EF4-FFF2-40B4-BE49-F238E27FC236}">
                <a16:creationId xmlns:a16="http://schemas.microsoft.com/office/drawing/2014/main" id="{8B966785-00F7-FE83-8F6F-A9D6A5729EE6}"/>
              </a:ext>
            </a:extLst>
          </p:cNvPr>
          <p:cNvSpPr/>
          <p:nvPr/>
        </p:nvSpPr>
        <p:spPr>
          <a:xfrm>
            <a:off x="6782937" y="1135440"/>
            <a:ext cx="1760562" cy="39310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2807068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AE94B25-3983-B538-D628-5C83B752E003}"/>
              </a:ext>
            </a:extLst>
          </p:cNvPr>
          <p:cNvSpPr>
            <a:spLocks noGrp="1"/>
          </p:cNvSpPr>
          <p:nvPr>
            <p:ph type="body" sz="quarter" idx="11"/>
          </p:nvPr>
        </p:nvSpPr>
        <p:spPr/>
        <p:txBody>
          <a:bodyPr/>
          <a:lstStyle/>
          <a:p>
            <a:r>
              <a:rPr lang="en" altLang="zh-CN" i="0" dirty="0">
                <a:effectLst/>
                <a:latin typeface="Arial" panose="020B0604020202020204" pitchFamily="34" charset="0"/>
              </a:rPr>
              <a:t>DIFFUSEQ</a:t>
            </a:r>
            <a:endParaRPr kumimoji="1" lang="zh-CN" altLang="en-US" dirty="0"/>
          </a:p>
        </p:txBody>
      </p:sp>
      <p:pic>
        <p:nvPicPr>
          <p:cNvPr id="4" name="图片 3">
            <a:extLst>
              <a:ext uri="{FF2B5EF4-FFF2-40B4-BE49-F238E27FC236}">
                <a16:creationId xmlns:a16="http://schemas.microsoft.com/office/drawing/2014/main" id="{D513DF57-0511-8137-54EE-2A708B1ABE91}"/>
              </a:ext>
            </a:extLst>
          </p:cNvPr>
          <p:cNvPicPr>
            <a:picLocks noChangeAspect="1"/>
          </p:cNvPicPr>
          <p:nvPr/>
        </p:nvPicPr>
        <p:blipFill>
          <a:blip r:embed="rId3"/>
          <a:stretch>
            <a:fillRect/>
          </a:stretch>
        </p:blipFill>
        <p:spPr>
          <a:xfrm>
            <a:off x="1889705" y="1222354"/>
            <a:ext cx="8479614" cy="2154885"/>
          </a:xfrm>
          <a:prstGeom prst="rect">
            <a:avLst/>
          </a:prstGeom>
        </p:spPr>
      </p:pic>
      <p:pic>
        <p:nvPicPr>
          <p:cNvPr id="6" name="图片 5">
            <a:extLst>
              <a:ext uri="{FF2B5EF4-FFF2-40B4-BE49-F238E27FC236}">
                <a16:creationId xmlns:a16="http://schemas.microsoft.com/office/drawing/2014/main" id="{FDE1FA78-5E12-8B41-73B9-8B273020E50B}"/>
              </a:ext>
            </a:extLst>
          </p:cNvPr>
          <p:cNvPicPr>
            <a:picLocks noChangeAspect="1"/>
          </p:cNvPicPr>
          <p:nvPr/>
        </p:nvPicPr>
        <p:blipFill>
          <a:blip r:embed="rId4"/>
          <a:stretch>
            <a:fillRect/>
          </a:stretch>
        </p:blipFill>
        <p:spPr>
          <a:xfrm>
            <a:off x="1889705" y="4652351"/>
            <a:ext cx="8412589" cy="1581454"/>
          </a:xfrm>
          <a:prstGeom prst="rect">
            <a:avLst/>
          </a:prstGeom>
        </p:spPr>
      </p:pic>
      <p:pic>
        <p:nvPicPr>
          <p:cNvPr id="7" name="图片 6">
            <a:extLst>
              <a:ext uri="{FF2B5EF4-FFF2-40B4-BE49-F238E27FC236}">
                <a16:creationId xmlns:a16="http://schemas.microsoft.com/office/drawing/2014/main" id="{C8DB711D-1E8B-DBCF-A55E-E3A71CB194CB}"/>
              </a:ext>
            </a:extLst>
          </p:cNvPr>
          <p:cNvPicPr>
            <a:picLocks noChangeAspect="1"/>
          </p:cNvPicPr>
          <p:nvPr/>
        </p:nvPicPr>
        <p:blipFill rotWithShape="1">
          <a:blip r:embed="rId5"/>
          <a:srcRect b="52397"/>
          <a:stretch/>
        </p:blipFill>
        <p:spPr>
          <a:xfrm>
            <a:off x="1889705" y="3578593"/>
            <a:ext cx="5035903" cy="933429"/>
          </a:xfrm>
          <a:prstGeom prst="rect">
            <a:avLst/>
          </a:prstGeom>
        </p:spPr>
      </p:pic>
      <p:pic>
        <p:nvPicPr>
          <p:cNvPr id="8" name="图片 7">
            <a:extLst>
              <a:ext uri="{FF2B5EF4-FFF2-40B4-BE49-F238E27FC236}">
                <a16:creationId xmlns:a16="http://schemas.microsoft.com/office/drawing/2014/main" id="{A5B0B466-3FAE-B7A4-27F0-DC09477BE2E0}"/>
              </a:ext>
            </a:extLst>
          </p:cNvPr>
          <p:cNvPicPr>
            <a:picLocks noChangeAspect="1"/>
          </p:cNvPicPr>
          <p:nvPr/>
        </p:nvPicPr>
        <p:blipFill rotWithShape="1">
          <a:blip r:embed="rId5"/>
          <a:srcRect l="10476" t="51658" b="4973"/>
          <a:stretch/>
        </p:blipFill>
        <p:spPr>
          <a:xfrm>
            <a:off x="6810232" y="3601838"/>
            <a:ext cx="4616740" cy="870875"/>
          </a:xfrm>
          <a:prstGeom prst="rect">
            <a:avLst/>
          </a:prstGeom>
        </p:spPr>
      </p:pic>
      <p:sp>
        <p:nvSpPr>
          <p:cNvPr id="11" name="矩形 10">
            <a:extLst>
              <a:ext uri="{FF2B5EF4-FFF2-40B4-BE49-F238E27FC236}">
                <a16:creationId xmlns:a16="http://schemas.microsoft.com/office/drawing/2014/main" id="{CB349B0B-DA97-0C83-8C7B-EC748FFADC21}"/>
              </a:ext>
            </a:extLst>
          </p:cNvPr>
          <p:cNvSpPr/>
          <p:nvPr/>
        </p:nvSpPr>
        <p:spPr>
          <a:xfrm>
            <a:off x="1889704" y="3565043"/>
            <a:ext cx="8479614" cy="93342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1317367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A387B9A-AE33-3955-1426-3FC2C7E89F7B}"/>
              </a:ext>
            </a:extLst>
          </p:cNvPr>
          <p:cNvSpPr>
            <a:spLocks noGrp="1"/>
          </p:cNvSpPr>
          <p:nvPr>
            <p:ph type="body" sz="quarter" idx="11"/>
          </p:nvPr>
        </p:nvSpPr>
        <p:spPr/>
        <p:txBody>
          <a:bodyPr/>
          <a:lstStyle/>
          <a:p>
            <a:r>
              <a:rPr kumimoji="1" lang="en-US" altLang="zh-CN" dirty="0"/>
              <a:t>Diffusion-LM</a:t>
            </a:r>
            <a:endParaRPr kumimoji="1" lang="zh-CN" altLang="en-US" dirty="0"/>
          </a:p>
        </p:txBody>
      </p:sp>
      <p:pic>
        <p:nvPicPr>
          <p:cNvPr id="4" name="图片 3">
            <a:extLst>
              <a:ext uri="{FF2B5EF4-FFF2-40B4-BE49-F238E27FC236}">
                <a16:creationId xmlns:a16="http://schemas.microsoft.com/office/drawing/2014/main" id="{32BB55DC-B96C-929E-D1B8-486958028468}"/>
              </a:ext>
            </a:extLst>
          </p:cNvPr>
          <p:cNvPicPr>
            <a:picLocks noChangeAspect="1"/>
          </p:cNvPicPr>
          <p:nvPr/>
        </p:nvPicPr>
        <p:blipFill>
          <a:blip r:embed="rId3"/>
          <a:stretch>
            <a:fillRect/>
          </a:stretch>
        </p:blipFill>
        <p:spPr>
          <a:xfrm>
            <a:off x="2209800" y="1045282"/>
            <a:ext cx="7772400" cy="1586913"/>
          </a:xfrm>
          <a:prstGeom prst="rect">
            <a:avLst/>
          </a:prstGeom>
        </p:spPr>
      </p:pic>
      <p:pic>
        <p:nvPicPr>
          <p:cNvPr id="5" name="图片 4">
            <a:extLst>
              <a:ext uri="{FF2B5EF4-FFF2-40B4-BE49-F238E27FC236}">
                <a16:creationId xmlns:a16="http://schemas.microsoft.com/office/drawing/2014/main" id="{2F28D519-2CBD-F34C-804F-8727344F4449}"/>
              </a:ext>
            </a:extLst>
          </p:cNvPr>
          <p:cNvPicPr>
            <a:picLocks noChangeAspect="1"/>
          </p:cNvPicPr>
          <p:nvPr/>
        </p:nvPicPr>
        <p:blipFill>
          <a:blip r:embed="rId4"/>
          <a:stretch>
            <a:fillRect/>
          </a:stretch>
        </p:blipFill>
        <p:spPr>
          <a:xfrm>
            <a:off x="2209800" y="2843129"/>
            <a:ext cx="7772400" cy="1038654"/>
          </a:xfrm>
          <a:prstGeom prst="rect">
            <a:avLst/>
          </a:prstGeom>
        </p:spPr>
      </p:pic>
      <p:pic>
        <p:nvPicPr>
          <p:cNvPr id="6" name="图片 5">
            <a:extLst>
              <a:ext uri="{FF2B5EF4-FFF2-40B4-BE49-F238E27FC236}">
                <a16:creationId xmlns:a16="http://schemas.microsoft.com/office/drawing/2014/main" id="{89A739AD-5C98-9D50-794B-47A3946D22EB}"/>
              </a:ext>
            </a:extLst>
          </p:cNvPr>
          <p:cNvPicPr>
            <a:picLocks noChangeAspect="1"/>
          </p:cNvPicPr>
          <p:nvPr/>
        </p:nvPicPr>
        <p:blipFill>
          <a:blip r:embed="rId5"/>
          <a:stretch>
            <a:fillRect/>
          </a:stretch>
        </p:blipFill>
        <p:spPr>
          <a:xfrm>
            <a:off x="1570455" y="4308097"/>
            <a:ext cx="4111487" cy="361811"/>
          </a:xfrm>
          <a:prstGeom prst="rect">
            <a:avLst/>
          </a:prstGeom>
        </p:spPr>
      </p:pic>
      <p:pic>
        <p:nvPicPr>
          <p:cNvPr id="7" name="图片 6">
            <a:extLst>
              <a:ext uri="{FF2B5EF4-FFF2-40B4-BE49-F238E27FC236}">
                <a16:creationId xmlns:a16="http://schemas.microsoft.com/office/drawing/2014/main" id="{AE6C8480-2448-935A-AE3D-D013A3EFC848}"/>
              </a:ext>
            </a:extLst>
          </p:cNvPr>
          <p:cNvPicPr>
            <a:picLocks noChangeAspect="1"/>
          </p:cNvPicPr>
          <p:nvPr/>
        </p:nvPicPr>
        <p:blipFill>
          <a:blip r:embed="rId6"/>
          <a:stretch>
            <a:fillRect/>
          </a:stretch>
        </p:blipFill>
        <p:spPr>
          <a:xfrm>
            <a:off x="8922025" y="2896137"/>
            <a:ext cx="2951922" cy="266252"/>
          </a:xfrm>
          <a:prstGeom prst="rect">
            <a:avLst/>
          </a:prstGeom>
        </p:spPr>
      </p:pic>
      <p:sp>
        <p:nvSpPr>
          <p:cNvPr id="10" name="右箭头 9">
            <a:extLst>
              <a:ext uri="{FF2B5EF4-FFF2-40B4-BE49-F238E27FC236}">
                <a16:creationId xmlns:a16="http://schemas.microsoft.com/office/drawing/2014/main" id="{CDC73F70-8989-ED2E-EF02-965D3B0A8D17}"/>
              </a:ext>
            </a:extLst>
          </p:cNvPr>
          <p:cNvSpPr/>
          <p:nvPr/>
        </p:nvSpPr>
        <p:spPr>
          <a:xfrm rot="5400000">
            <a:off x="4999647" y="3961825"/>
            <a:ext cx="361813" cy="2368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pic>
        <p:nvPicPr>
          <p:cNvPr id="11" name="图片 10">
            <a:extLst>
              <a:ext uri="{FF2B5EF4-FFF2-40B4-BE49-F238E27FC236}">
                <a16:creationId xmlns:a16="http://schemas.microsoft.com/office/drawing/2014/main" id="{4B8494E1-A0B5-24B4-7361-3E7E7963EF21}"/>
              </a:ext>
            </a:extLst>
          </p:cNvPr>
          <p:cNvPicPr>
            <a:picLocks noChangeAspect="1"/>
          </p:cNvPicPr>
          <p:nvPr/>
        </p:nvPicPr>
        <p:blipFill>
          <a:blip r:embed="rId7"/>
          <a:stretch>
            <a:fillRect/>
          </a:stretch>
        </p:blipFill>
        <p:spPr>
          <a:xfrm>
            <a:off x="7049377" y="4255399"/>
            <a:ext cx="4678019" cy="414509"/>
          </a:xfrm>
          <a:prstGeom prst="rect">
            <a:avLst/>
          </a:prstGeom>
        </p:spPr>
      </p:pic>
      <p:sp>
        <p:nvSpPr>
          <p:cNvPr id="12" name="文本框 11">
            <a:extLst>
              <a:ext uri="{FF2B5EF4-FFF2-40B4-BE49-F238E27FC236}">
                <a16:creationId xmlns:a16="http://schemas.microsoft.com/office/drawing/2014/main" id="{0908AA88-250C-ED4E-4198-AB8FED80E078}"/>
              </a:ext>
            </a:extLst>
          </p:cNvPr>
          <p:cNvSpPr txBox="1"/>
          <p:nvPr/>
        </p:nvSpPr>
        <p:spPr>
          <a:xfrm>
            <a:off x="5828493" y="4293377"/>
            <a:ext cx="1074333" cy="338554"/>
          </a:xfrm>
          <a:prstGeom prst="rect">
            <a:avLst/>
          </a:prstGeom>
          <a:noFill/>
        </p:spPr>
        <p:txBody>
          <a:bodyPr wrap="none" rtlCol="0">
            <a:spAutoFit/>
          </a:bodyPr>
          <a:lstStyle/>
          <a:p>
            <a:r>
              <a:rPr kumimoji="1" lang="en-US" altLang="zh-CN" sz="1600" dirty="0">
                <a:latin typeface="Arial" panose="020B0604020202020204" pitchFamily="34" charset="0"/>
                <a:cs typeface="Arial" panose="020B0604020202020204" pitchFamily="34" charset="0"/>
              </a:rPr>
              <a:t>instead</a:t>
            </a:r>
            <a:r>
              <a:rPr kumimoji="1" lang="zh-CN" altLang="en-US" sz="1600" dirty="0">
                <a:latin typeface="Arial" panose="020B0604020202020204" pitchFamily="34" charset="0"/>
                <a:cs typeface="Arial" panose="020B0604020202020204" pitchFamily="34" charset="0"/>
              </a:rPr>
              <a:t> </a:t>
            </a:r>
            <a:r>
              <a:rPr kumimoji="1" lang="en-US" altLang="zh-CN" sz="1600" dirty="0">
                <a:latin typeface="Arial" panose="020B0604020202020204" pitchFamily="34" charset="0"/>
                <a:cs typeface="Arial" panose="020B0604020202020204" pitchFamily="34" charset="0"/>
              </a:rPr>
              <a:t>of</a:t>
            </a:r>
            <a:endParaRPr kumimoji="1" lang="zh-CN" altLang="en-US" sz="1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58149CE1-E566-B795-299B-669853A14B94}"/>
                  </a:ext>
                </a:extLst>
              </p:cNvPr>
              <p:cNvSpPr txBox="1"/>
              <p:nvPr/>
            </p:nvSpPr>
            <p:spPr>
              <a:xfrm>
                <a:off x="1272208" y="4838291"/>
                <a:ext cx="10601739" cy="1077218"/>
              </a:xfrm>
              <a:prstGeom prst="rect">
                <a:avLst/>
              </a:prstGeom>
              <a:noFill/>
            </p:spPr>
            <p:txBody>
              <a:bodyPr wrap="square" rtlCol="0">
                <a:spAutoFit/>
              </a:bodyPr>
              <a:lstStyle/>
              <a:p>
                <a:pPr marL="285750" indent="-285750">
                  <a:buFont typeface="Arial" panose="020B0604020202020204" pitchFamily="34" charset="0"/>
                  <a:buChar char="•"/>
                </a:pPr>
                <a:r>
                  <a:rPr lang="en" altLang="zh-CN" sz="1600" dirty="0">
                    <a:latin typeface="Arial" panose="020B0604020202020204" pitchFamily="34" charset="0"/>
                  </a:rPr>
                  <a:t>I</a:t>
                </a:r>
                <a:r>
                  <a:rPr lang="en" altLang="zh-CN" sz="1600" b="0" i="0" dirty="0">
                    <a:effectLst/>
                    <a:latin typeface="Arial" panose="020B0604020202020204" pitchFamily="34" charset="0"/>
                  </a:rPr>
                  <a:t>n original objective, the constraint that</a:t>
                </a:r>
                <a:r>
                  <a:rPr lang="zh-CN" altLang="en-US" sz="1600" b="0" i="0" dirty="0">
                    <a:effectLst/>
                    <a:latin typeface="Arial" panose="020B0604020202020204" pitchFamily="34" charset="0"/>
                  </a:rPr>
                  <a:t> </a:t>
                </a:r>
                <a14:m>
                  <m:oMath xmlns:m="http://schemas.openxmlformats.org/officeDocument/2006/math">
                    <m:sSub>
                      <m:sSubPr>
                        <m:ctrlPr>
                          <a:rPr lang="en-US" altLang="zh-CN" sz="1600" b="0" i="1" smtClean="0">
                            <a:effectLst/>
                            <a:latin typeface="Cambria Math" panose="02040503050406030204" pitchFamily="18" charset="0"/>
                          </a:rPr>
                        </m:ctrlPr>
                      </m:sSubPr>
                      <m:e>
                        <m:r>
                          <m:rPr>
                            <m:sty m:val="p"/>
                          </m:rPr>
                          <a:rPr lang="en-US" altLang="zh-CN" sz="1600" i="1">
                            <a:latin typeface="Cambria Math" panose="02040503050406030204" pitchFamily="18" charset="0"/>
                          </a:rPr>
                          <m:t>x</m:t>
                        </m:r>
                      </m:e>
                      <m:sub>
                        <m:r>
                          <a:rPr lang="en-US" altLang="zh-CN" sz="1600" b="0" i="1" smtClean="0">
                            <a:effectLst/>
                            <a:latin typeface="Cambria Math" panose="02040503050406030204" pitchFamily="18" charset="0"/>
                          </a:rPr>
                          <m:t>0</m:t>
                        </m:r>
                      </m:sub>
                    </m:sSub>
                  </m:oMath>
                </a14:m>
                <a:r>
                  <a:rPr lang="zh-CN" altLang="en-US" sz="1600" b="0" i="0" dirty="0">
                    <a:effectLst/>
                    <a:latin typeface="Arial" panose="020B0604020202020204" pitchFamily="34" charset="0"/>
                  </a:rPr>
                  <a:t> </a:t>
                </a:r>
                <a:r>
                  <a:rPr lang="en" altLang="zh-CN" sz="1600" b="0" i="0" dirty="0">
                    <a:effectLst/>
                    <a:latin typeface="Arial" panose="020B0604020202020204" pitchFamily="34" charset="0"/>
                  </a:rPr>
                  <a:t>has to commit</a:t>
                </a:r>
                <a:r>
                  <a:rPr lang="zh-CN" altLang="en-US" sz="1600" b="0" i="0" dirty="0">
                    <a:effectLst/>
                    <a:latin typeface="Arial" panose="020B0604020202020204" pitchFamily="34" charset="0"/>
                  </a:rPr>
                  <a:t> </a:t>
                </a:r>
                <a:r>
                  <a:rPr lang="en" altLang="zh-CN" sz="1600" b="0" i="0" dirty="0">
                    <a:effectLst/>
                    <a:latin typeface="Arial" panose="020B0604020202020204" pitchFamily="34" charset="0"/>
                  </a:rPr>
                  <a:t>to a single word embedding will only appear in the terms with</a:t>
                </a:r>
                <a:r>
                  <a:rPr lang="zh-CN" altLang="en-US" sz="1600" b="0" i="0" dirty="0">
                    <a:effectLst/>
                    <a:latin typeface="Arial" panose="020B0604020202020204" pitchFamily="34" charset="0"/>
                  </a:rPr>
                  <a:t> </a:t>
                </a:r>
                <a14:m>
                  <m:oMath xmlns:m="http://schemas.openxmlformats.org/officeDocument/2006/math">
                    <m:r>
                      <a:rPr lang="en" altLang="zh-CN" sz="1600" b="0" i="1" dirty="0" smtClean="0">
                        <a:effectLst/>
                        <a:latin typeface="Cambria Math" panose="02040503050406030204" pitchFamily="18" charset="0"/>
                      </a:rPr>
                      <m:t>𝑡</m:t>
                    </m:r>
                  </m:oMath>
                </a14:m>
                <a:r>
                  <a:rPr lang="zh-CN" altLang="en-US" sz="1600" b="0" i="0" dirty="0">
                    <a:effectLst/>
                    <a:latin typeface="Arial" panose="020B0604020202020204" pitchFamily="34" charset="0"/>
                  </a:rPr>
                  <a:t> </a:t>
                </a:r>
                <a:r>
                  <a:rPr lang="en" altLang="zh-CN" sz="1600" b="0" i="0" dirty="0">
                    <a:effectLst/>
                    <a:latin typeface="Arial" panose="020B0604020202020204" pitchFamily="34" charset="0"/>
                  </a:rPr>
                  <a:t>near</a:t>
                </a:r>
                <a:r>
                  <a:rPr lang="zh-CN" altLang="en-US" sz="1600" b="0" i="0" dirty="0">
                    <a:effectLst/>
                    <a:latin typeface="Arial" panose="020B0604020202020204" pitchFamily="34" charset="0"/>
                  </a:rPr>
                  <a:t> </a:t>
                </a:r>
                <a:r>
                  <a:rPr lang="en" altLang="zh-CN" sz="1600" b="0" i="0" dirty="0">
                    <a:effectLst/>
                    <a:latin typeface="Arial" panose="020B0604020202020204" pitchFamily="34" charset="0"/>
                  </a:rPr>
                  <a:t>0</a:t>
                </a:r>
                <a:r>
                  <a:rPr lang="en-US" altLang="zh-CN" sz="1600" dirty="0">
                    <a:latin typeface="Arial" panose="020B0604020202020204" pitchFamily="34" charset="0"/>
                  </a:rPr>
                  <a:t>.</a:t>
                </a:r>
              </a:p>
              <a:p>
                <a:pPr marL="285750" indent="-285750">
                  <a:buFont typeface="Arial" panose="020B0604020202020204" pitchFamily="34" charset="0"/>
                  <a:buChar char="•"/>
                </a:pPr>
                <a:r>
                  <a:rPr lang="en" altLang="zh-CN" sz="1600" dirty="0">
                    <a:latin typeface="Arial" panose="020B0604020202020204" pitchFamily="34" charset="0"/>
                  </a:rPr>
                  <a:t>O</a:t>
                </a:r>
                <a:r>
                  <a:rPr lang="en" altLang="zh-CN" sz="1600" b="0" i="0" dirty="0">
                    <a:effectLst/>
                    <a:latin typeface="Arial" panose="020B0604020202020204" pitchFamily="34" charset="0"/>
                  </a:rPr>
                  <a:t>ur</a:t>
                </a:r>
                <a:r>
                  <a:rPr lang="zh-CN" altLang="en-US" sz="1600" b="0" i="0" dirty="0">
                    <a:effectLst/>
                    <a:latin typeface="Arial" panose="020B0604020202020204" pitchFamily="34" charset="0"/>
                  </a:rPr>
                  <a:t> </a:t>
                </a:r>
                <a:r>
                  <a:rPr lang="en" altLang="zh-CN" sz="1600" b="0" i="0" dirty="0">
                    <a:effectLst/>
                    <a:latin typeface="Arial" panose="020B0604020202020204" pitchFamily="34" charset="0"/>
                  </a:rPr>
                  <a:t>objective forces the neural network to predict</a:t>
                </a:r>
                <a:r>
                  <a:rPr lang="zh-CN" altLang="en-US" sz="1600" b="0" i="0" dirty="0">
                    <a:effectLst/>
                    <a:latin typeface="Arial" panose="020B0604020202020204" pitchFamily="34" charset="0"/>
                  </a:rPr>
                  <a:t> </a:t>
                </a:r>
                <a14:m>
                  <m:oMath xmlns:m="http://schemas.openxmlformats.org/officeDocument/2006/math">
                    <m:sSub>
                      <m:sSubPr>
                        <m:ctrlPr>
                          <a:rPr lang="en-US" altLang="zh-CN" sz="1600" b="0" i="1" smtClean="0">
                            <a:effectLst/>
                            <a:latin typeface="Cambria Math" panose="02040503050406030204" pitchFamily="18" charset="0"/>
                          </a:rPr>
                        </m:ctrlPr>
                      </m:sSubPr>
                      <m:e>
                        <m:r>
                          <m:rPr>
                            <m:sty m:val="p"/>
                          </m:rPr>
                          <a:rPr lang="en-US" altLang="zh-CN" sz="1600" i="1">
                            <a:latin typeface="Cambria Math" panose="02040503050406030204" pitchFamily="18" charset="0"/>
                          </a:rPr>
                          <m:t>x</m:t>
                        </m:r>
                      </m:e>
                      <m:sub>
                        <m:r>
                          <a:rPr lang="en-US" altLang="zh-CN" sz="1600" b="0" i="1" smtClean="0">
                            <a:effectLst/>
                            <a:latin typeface="Cambria Math" panose="02040503050406030204" pitchFamily="18" charset="0"/>
                          </a:rPr>
                          <m:t>0</m:t>
                        </m:r>
                      </m:sub>
                    </m:sSub>
                  </m:oMath>
                </a14:m>
                <a:r>
                  <a:rPr lang="zh-CN" altLang="en-US" sz="1600" b="0" i="0" dirty="0">
                    <a:effectLst/>
                    <a:latin typeface="Arial" panose="020B0604020202020204" pitchFamily="34" charset="0"/>
                  </a:rPr>
                  <a:t> </a:t>
                </a:r>
                <a:r>
                  <a:rPr lang="en" altLang="zh-CN" sz="1600" b="0" i="0" dirty="0">
                    <a:effectLst/>
                    <a:latin typeface="Arial" panose="020B0604020202020204" pitchFamily="34" charset="0"/>
                  </a:rPr>
                  <a:t>in every term and we found that models trained with this</a:t>
                </a:r>
                <a:r>
                  <a:rPr lang="zh-CN" altLang="en-US" sz="1600" b="0" i="0" dirty="0">
                    <a:effectLst/>
                    <a:latin typeface="Arial" panose="020B0604020202020204" pitchFamily="34" charset="0"/>
                  </a:rPr>
                  <a:t> </a:t>
                </a:r>
                <a:r>
                  <a:rPr lang="en" altLang="zh-CN" sz="1600" b="0" i="0" dirty="0">
                    <a:effectLst/>
                    <a:latin typeface="Arial" panose="020B0604020202020204" pitchFamily="34" charset="0"/>
                  </a:rPr>
                  <a:t>objective quickly learn that</a:t>
                </a:r>
                <a:r>
                  <a:rPr lang="zh-CN" altLang="en-US" sz="1600" b="0" i="0" dirty="0">
                    <a:effectLst/>
                    <a:latin typeface="Arial" panose="020B0604020202020204" pitchFamily="34" charset="0"/>
                  </a:rPr>
                  <a:t> </a:t>
                </a:r>
                <a14:m>
                  <m:oMath xmlns:m="http://schemas.openxmlformats.org/officeDocument/2006/math">
                    <m:sSub>
                      <m:sSubPr>
                        <m:ctrlPr>
                          <a:rPr lang="en-US" altLang="zh-CN" sz="1600" b="0" i="1" smtClean="0">
                            <a:effectLst/>
                            <a:latin typeface="Cambria Math" panose="02040503050406030204" pitchFamily="18" charset="0"/>
                          </a:rPr>
                        </m:ctrlPr>
                      </m:sSubPr>
                      <m:e>
                        <m:r>
                          <m:rPr>
                            <m:sty m:val="p"/>
                          </m:rPr>
                          <a:rPr lang="en-US" altLang="zh-CN" sz="1600" i="1">
                            <a:latin typeface="Cambria Math" panose="02040503050406030204" pitchFamily="18" charset="0"/>
                          </a:rPr>
                          <m:t>x</m:t>
                        </m:r>
                      </m:e>
                      <m:sub>
                        <m:r>
                          <a:rPr lang="en-US" altLang="zh-CN" sz="1600" b="0" i="1" smtClean="0">
                            <a:effectLst/>
                            <a:latin typeface="Cambria Math" panose="02040503050406030204" pitchFamily="18" charset="0"/>
                          </a:rPr>
                          <m:t>0</m:t>
                        </m:r>
                      </m:sub>
                    </m:sSub>
                  </m:oMath>
                </a14:m>
                <a:r>
                  <a:rPr lang="zh-CN" altLang="en-US" sz="1600" b="0" i="0" dirty="0">
                    <a:effectLst/>
                    <a:latin typeface="Arial" panose="020B0604020202020204" pitchFamily="34" charset="0"/>
                  </a:rPr>
                  <a:t> </a:t>
                </a:r>
                <a:r>
                  <a:rPr lang="en" altLang="zh-CN" sz="1600" b="0" i="0" dirty="0">
                    <a:effectLst/>
                    <a:latin typeface="Arial" panose="020B0604020202020204" pitchFamily="34" charset="0"/>
                  </a:rPr>
                  <a:t>should precisely centered at a word embedding.</a:t>
                </a:r>
                <a:endParaRPr kumimoji="1" lang="zh-CN" altLang="en-US" sz="1600" dirty="0"/>
              </a:p>
            </p:txBody>
          </p:sp>
        </mc:Choice>
        <mc:Fallback xmlns="">
          <p:sp>
            <p:nvSpPr>
              <p:cNvPr id="14" name="文本框 13">
                <a:extLst>
                  <a:ext uri="{FF2B5EF4-FFF2-40B4-BE49-F238E27FC236}">
                    <a16:creationId xmlns:a16="http://schemas.microsoft.com/office/drawing/2014/main" id="{58149CE1-E566-B795-299B-669853A14B94}"/>
                  </a:ext>
                </a:extLst>
              </p:cNvPr>
              <p:cNvSpPr txBox="1">
                <a:spLocks noRot="1" noChangeAspect="1" noMove="1" noResize="1" noEditPoints="1" noAdjustHandles="1" noChangeArrowheads="1" noChangeShapeType="1" noTextEdit="1"/>
              </p:cNvSpPr>
              <p:nvPr/>
            </p:nvSpPr>
            <p:spPr>
              <a:xfrm>
                <a:off x="1272208" y="4838291"/>
                <a:ext cx="10601739" cy="1077218"/>
              </a:xfrm>
              <a:prstGeom prst="rect">
                <a:avLst/>
              </a:prstGeom>
              <a:blipFill>
                <a:blip r:embed="rId8"/>
                <a:stretch>
                  <a:fillRect l="-359" t="-2353" b="-7059"/>
                </a:stretch>
              </a:blipFill>
            </p:spPr>
            <p:txBody>
              <a:bodyPr/>
              <a:lstStyle/>
              <a:p>
                <a:r>
                  <a:rPr lang="zh-CN" altLang="en-US">
                    <a:noFill/>
                  </a:rPr>
                  <a:t> </a:t>
                </a:r>
              </a:p>
            </p:txBody>
          </p:sp>
        </mc:Fallback>
      </mc:AlternateContent>
      <p:sp>
        <p:nvSpPr>
          <p:cNvPr id="3" name="矩形 2">
            <a:extLst>
              <a:ext uri="{FF2B5EF4-FFF2-40B4-BE49-F238E27FC236}">
                <a16:creationId xmlns:a16="http://schemas.microsoft.com/office/drawing/2014/main" id="{2E45522B-4853-ED27-050D-44FB0EA67062}"/>
              </a:ext>
            </a:extLst>
          </p:cNvPr>
          <p:cNvSpPr/>
          <p:nvPr/>
        </p:nvSpPr>
        <p:spPr>
          <a:xfrm>
            <a:off x="2276578" y="1167227"/>
            <a:ext cx="5941147" cy="146496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85205BB4-20C8-5D0F-0496-FDD9497B023F}"/>
              </a:ext>
            </a:extLst>
          </p:cNvPr>
          <p:cNvSpPr/>
          <p:nvPr/>
        </p:nvSpPr>
        <p:spPr>
          <a:xfrm>
            <a:off x="4420837" y="2805504"/>
            <a:ext cx="878121" cy="454954"/>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6587E569-DB96-5E07-C23F-C084F7C9136E}"/>
              </a:ext>
            </a:extLst>
          </p:cNvPr>
          <p:cNvSpPr/>
          <p:nvPr/>
        </p:nvSpPr>
        <p:spPr>
          <a:xfrm>
            <a:off x="4624133" y="3352413"/>
            <a:ext cx="1057809" cy="454954"/>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1A59ACED-0ADB-C255-4378-BA4990A46DFF}"/>
              </a:ext>
            </a:extLst>
          </p:cNvPr>
          <p:cNvSpPr/>
          <p:nvPr/>
        </p:nvSpPr>
        <p:spPr>
          <a:xfrm>
            <a:off x="7049377" y="4216546"/>
            <a:ext cx="4678019" cy="454954"/>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121464697"/>
      </p:ext>
    </p:extLst>
  </p:cSld>
  <p:clrMapOvr>
    <a:masterClrMapping/>
  </p:clrMapOvr>
</p:sld>
</file>

<file path=ppt/theme/theme1.xml><?xml version="1.0" encoding="utf-8"?>
<a:theme xmlns:a="http://schemas.openxmlformats.org/drawingml/2006/main" name="Office 主题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主题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22462</TotalTime>
  <Words>2354</Words>
  <Application>Microsoft Macintosh PowerPoint</Application>
  <PresentationFormat>宽屏</PresentationFormat>
  <Paragraphs>258</Paragraphs>
  <Slides>24</Slides>
  <Notes>20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24</vt:i4>
      </vt:variant>
    </vt:vector>
  </HeadingPairs>
  <TitlesOfParts>
    <vt:vector size="33" baseType="lpstr">
      <vt:lpstr>等线</vt:lpstr>
      <vt:lpstr>等线 Light</vt:lpstr>
      <vt:lpstr>STXingkai</vt:lpstr>
      <vt:lpstr>Arial</vt:lpstr>
      <vt:lpstr>Arial</vt:lpstr>
      <vt:lpstr>Cambria Math</vt:lpstr>
      <vt:lpstr>Roboto</vt:lpstr>
      <vt:lpstr>Wingdings</vt:lpstr>
      <vt:lpstr>Office 主题 2013 - 2022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dong yihong</dc:creator>
  <cp:lastModifiedBy>dong yihong</cp:lastModifiedBy>
  <cp:revision>10</cp:revision>
  <dcterms:created xsi:type="dcterms:W3CDTF">2023-03-05T03:32:25Z</dcterms:created>
  <dcterms:modified xsi:type="dcterms:W3CDTF">2023-03-22T02:37:11Z</dcterms:modified>
</cp:coreProperties>
</file>